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81" r:id="rId2"/>
    <p:sldId id="345" r:id="rId3"/>
    <p:sldId id="352" r:id="rId4"/>
    <p:sldId id="361" r:id="rId5"/>
    <p:sldId id="353" r:id="rId6"/>
    <p:sldId id="357" r:id="rId7"/>
    <p:sldId id="382" r:id="rId8"/>
    <p:sldId id="354" r:id="rId9"/>
    <p:sldId id="355" r:id="rId10"/>
    <p:sldId id="333" r:id="rId11"/>
    <p:sldId id="383" r:id="rId12"/>
    <p:sldId id="384" r:id="rId13"/>
    <p:sldId id="385" r:id="rId14"/>
    <p:sldId id="351" r:id="rId15"/>
    <p:sldId id="377" r:id="rId16"/>
    <p:sldId id="335" r:id="rId17"/>
    <p:sldId id="378" r:id="rId18"/>
    <p:sldId id="337" r:id="rId19"/>
    <p:sldId id="339" r:id="rId20"/>
    <p:sldId id="340" r:id="rId21"/>
    <p:sldId id="374" r:id="rId22"/>
    <p:sldId id="375" r:id="rId23"/>
    <p:sldId id="376" r:id="rId24"/>
    <p:sldId id="362" r:id="rId25"/>
    <p:sldId id="358" r:id="rId26"/>
    <p:sldId id="359" r:id="rId27"/>
  </p:sldIdLst>
  <p:sldSz cx="9144000" cy="6858000" type="screen4x3"/>
  <p:notesSz cx="9926638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488C2F1-B7F0-4BF4-8DF9-2E1337C0E833}">
          <p14:sldIdLst/>
        </p14:section>
        <p14:section name="Sección sin título" id="{2F2B49DC-3136-46F0-A551-B2AE331F4700}">
          <p14:sldIdLst>
            <p14:sldId id="381"/>
            <p14:sldId id="345"/>
            <p14:sldId id="352"/>
            <p14:sldId id="361"/>
            <p14:sldId id="353"/>
            <p14:sldId id="357"/>
            <p14:sldId id="382"/>
            <p14:sldId id="354"/>
            <p14:sldId id="355"/>
            <p14:sldId id="333"/>
            <p14:sldId id="383"/>
            <p14:sldId id="384"/>
            <p14:sldId id="385"/>
            <p14:sldId id="351"/>
            <p14:sldId id="377"/>
            <p14:sldId id="335"/>
            <p14:sldId id="378"/>
            <p14:sldId id="337"/>
            <p14:sldId id="339"/>
            <p14:sldId id="340"/>
            <p14:sldId id="374"/>
            <p14:sldId id="375"/>
            <p14:sldId id="376"/>
            <p14:sldId id="362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707" autoAdjust="0"/>
  </p:normalViewPr>
  <p:slideViewPr>
    <p:cSldViewPr>
      <p:cViewPr varScale="1">
        <p:scale>
          <a:sx n="106" d="100"/>
          <a:sy n="106" d="100"/>
        </p:scale>
        <p:origin x="15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35" y="-68"/>
      </p:cViewPr>
      <p:guideLst>
        <p:guide orient="horz" pos="214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686" cy="339938"/>
          </a:xfrm>
          <a:prstGeom prst="rect">
            <a:avLst/>
          </a:prstGeom>
        </p:spPr>
        <p:txBody>
          <a:bodyPr vert="horz" lIns="92034" tIns="46016" rIns="92034" bIns="460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615" y="0"/>
            <a:ext cx="4300686" cy="339938"/>
          </a:xfrm>
          <a:prstGeom prst="rect">
            <a:avLst/>
          </a:prstGeom>
        </p:spPr>
        <p:txBody>
          <a:bodyPr vert="horz" lIns="92034" tIns="46016" rIns="92034" bIns="46016" rtlCol="0"/>
          <a:lstStyle>
            <a:lvl1pPr algn="r">
              <a:defRPr sz="1200"/>
            </a:lvl1pPr>
          </a:lstStyle>
          <a:p>
            <a:fld id="{166CC2FD-092D-4022-971A-E5374A061C79}" type="datetimeFigureOut">
              <a:rPr lang="es-ES" smtClean="0"/>
              <a:t>05/07/2017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300686" cy="339937"/>
          </a:xfrm>
          <a:prstGeom prst="rect">
            <a:avLst/>
          </a:prstGeom>
        </p:spPr>
        <p:txBody>
          <a:bodyPr vert="horz" lIns="92034" tIns="46016" rIns="92034" bIns="460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615" y="6456644"/>
            <a:ext cx="4300686" cy="339937"/>
          </a:xfrm>
          <a:prstGeom prst="rect">
            <a:avLst/>
          </a:prstGeom>
        </p:spPr>
        <p:txBody>
          <a:bodyPr vert="horz" lIns="92034" tIns="46016" rIns="92034" bIns="46016" rtlCol="0" anchor="b"/>
          <a:lstStyle>
            <a:lvl1pPr algn="r">
              <a:defRPr sz="1200"/>
            </a:lvl1pPr>
          </a:lstStyle>
          <a:p>
            <a:fld id="{AB497E84-0D48-47FA-865A-88DA5EFBF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911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543" cy="339884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4D23B780-2ABA-4366-83B2-CD883BFC1E39}" type="datetimeFigureOut">
              <a:rPr lang="es-ES" smtClean="0"/>
              <a:t>05/07/2017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3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6456611"/>
            <a:ext cx="4301543" cy="339884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798" y="6456611"/>
            <a:ext cx="4301543" cy="339884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51F88CE4-DCE8-4D2B-BE9D-C088E9C56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01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88CE4-DCE8-4D2B-BE9D-C088E9C56BC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33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8374" indent="-287836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1344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1881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2419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2957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3494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4032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569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B49BE39-A66D-4C69-B731-B157E9904A66}" type="slidenum">
              <a:rPr lang="es-ES" altLang="es-ES" smtClean="0">
                <a:cs typeface="Arial" pitchFamily="34" charset="0"/>
              </a:rPr>
              <a:pPr/>
              <a:t>2</a:t>
            </a:fld>
            <a:endParaRPr lang="es-ES" altLang="es-E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3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8374" indent="-287836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1344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1881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2419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2957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3494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4032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569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B49BE39-A66D-4C69-B731-B157E9904A66}" type="slidenum">
              <a:rPr lang="es-ES" altLang="es-ES" smtClean="0">
                <a:cs typeface="Arial" pitchFamily="34" charset="0"/>
              </a:rPr>
              <a:pPr/>
              <a:t>4</a:t>
            </a:fld>
            <a:endParaRPr lang="es-ES" altLang="es-E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8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8374" indent="-287836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1344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1881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2419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2957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3494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4032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569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B49BE39-A66D-4C69-B731-B157E9904A66}" type="slidenum">
              <a:rPr lang="es-ES" altLang="es-ES" smtClean="0">
                <a:cs typeface="Arial" pitchFamily="34" charset="0"/>
              </a:rPr>
              <a:pPr/>
              <a:t>15</a:t>
            </a:fld>
            <a:endParaRPr lang="es-ES" altLang="es-E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8374" indent="-287836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1344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1881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2419" indent="-230269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2957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3494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4032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569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B49BE39-A66D-4C69-B731-B157E9904A66}" type="slidenum">
              <a:rPr lang="es-ES" altLang="es-ES" smtClean="0">
                <a:cs typeface="Arial" pitchFamily="34" charset="0"/>
              </a:rPr>
              <a:pPr/>
              <a:t>24</a:t>
            </a:fld>
            <a:endParaRPr lang="es-ES" altLang="es-E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6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88CE4-DCE8-4D2B-BE9D-C088E9C56BC0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13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ueba Jos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Licitaciones 2013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DFA5-A0DA-49DD-A410-685AE6AF59F6}" type="datetime1">
              <a:rPr lang="es-ES" smtClean="0"/>
              <a:t>05/07/2017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s-ES" sz="1400" b="0" smtClean="0">
                <a:solidFill>
                  <a:schemeClr val="bg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7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7C5-3BD3-4F6C-B267-ABEF29E8487D}" type="datetime1">
              <a:rPr lang="es-ES" smtClean="0"/>
              <a:t>05/07/2017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s-ES" sz="1400" b="1" smtClean="0">
                <a:solidFill>
                  <a:schemeClr val="tx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8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A3F9-CEB3-4094-B0C0-CE474E493503}" type="datetime1">
              <a:rPr lang="es-ES" smtClean="0"/>
              <a:t>05/07/2017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s-ES" sz="1400" b="1" smtClean="0">
                <a:solidFill>
                  <a:schemeClr val="tx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1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35CE-2D8C-40E0-8665-F7B64BF462A6}" type="datetime1">
              <a:rPr lang="es-ES" smtClean="0"/>
              <a:t>05/07/2017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s-ES" sz="1400" b="1" smtClean="0">
                <a:solidFill>
                  <a:schemeClr val="tx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9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2DCA-AEAA-4523-AABB-9D04833D871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21D3-3F30-4AA9-B5E8-9D8264DEFD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2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5314"/>
            <a:ext cx="8229600" cy="1143000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95516"/>
            <a:ext cx="8229600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D730-820C-42FE-BD84-A715CB394430}" type="datetime1">
              <a:rPr lang="es-ES" smtClean="0"/>
              <a:t>05/07/2017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t="19964" r="10230" b="17212"/>
          <a:stretch/>
        </p:blipFill>
        <p:spPr>
          <a:xfrm>
            <a:off x="2915816" y="-27384"/>
            <a:ext cx="925858" cy="5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59F2-269E-4982-A43E-2C60F2F3208D}" type="datetime1">
              <a:rPr lang="es-ES" smtClean="0"/>
              <a:t>05/07/2017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s-ES" sz="1400" b="1" smtClean="0">
                <a:solidFill>
                  <a:schemeClr val="tx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7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AEC-FD0B-42C0-9BFA-E920C3962C4A}" type="datetime1">
              <a:rPr lang="es-ES" smtClean="0"/>
              <a:t>05/07/2017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s-ES" sz="1400" b="1" smtClean="0">
                <a:solidFill>
                  <a:schemeClr val="tx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6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1B33-05EE-4A7C-982A-E6BDEAF625AE}" type="datetime1">
              <a:rPr lang="es-ES" smtClean="0"/>
              <a:t>05/07/2017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s-ES" sz="1400" b="1" smtClean="0">
                <a:solidFill>
                  <a:schemeClr val="tx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8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AC4-14CF-4353-A061-CF849A11D55F}" type="datetime1">
              <a:rPr lang="es-ES" smtClean="0"/>
              <a:t>05/07/2017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s-ES" sz="1400" b="1" smtClean="0">
                <a:solidFill>
                  <a:schemeClr val="tx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7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35A1-661D-4362-9634-A5C177BCA29A}" type="datetime1">
              <a:rPr lang="es-ES" smtClean="0"/>
              <a:t>05/07/2017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s-ES" sz="1400" b="1" smtClean="0">
                <a:solidFill>
                  <a:schemeClr val="tx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07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37CB-0FBF-4807-8F47-F3BD8E9AFEAC}" type="datetime1">
              <a:rPr lang="es-ES" smtClean="0"/>
              <a:t>05/07/2017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s-ES" sz="1400" b="1" smtClean="0">
                <a:solidFill>
                  <a:schemeClr val="tx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2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FDC-5253-4056-9449-BF1B0A3923F9}" type="datetime1">
              <a:rPr lang="es-ES" smtClean="0"/>
              <a:t>05/07/2017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s-ES" sz="1400" b="1" smtClean="0">
                <a:solidFill>
                  <a:schemeClr val="tx1"/>
                </a:solidFill>
              </a:defRPr>
            </a:lvl1pPr>
          </a:lstStyle>
          <a:p>
            <a:fld id="{1FEC21D3-3F30-4AA9-B5E8-9D8264DEFD9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2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7CEE9-E1A7-4823-8212-197FB019990E}" type="datetime1">
              <a:rPr lang="es-ES" smtClean="0"/>
              <a:t>05/07/2017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1400" b="1" smtClean="0"/>
            </a:lvl1pPr>
          </a:lstStyle>
          <a:p>
            <a:pPr algn="r"/>
            <a:fld id="{1FEC21D3-3F30-4AA9-B5E8-9D8264DEFD95}" type="slidenum">
              <a:rPr lang="en-GB" smtClean="0"/>
              <a:pPr algn="r"/>
              <a:t>‹Nº›</a:t>
            </a:fld>
            <a:endParaRPr lang="en-GB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9143206" cy="54868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100000">
                <a:srgbClr val="FF7A00"/>
              </a:gs>
              <a:gs pos="100000">
                <a:srgbClr val="FF0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0" y="404664"/>
            <a:ext cx="216000" cy="6453336"/>
          </a:xfrm>
          <a:prstGeom prst="rect">
            <a:avLst/>
          </a:prstGeom>
          <a:gradFill flip="none" rotWithShape="1">
            <a:gsLst>
              <a:gs pos="97000">
                <a:schemeClr val="bg1"/>
              </a:gs>
              <a:gs pos="24000">
                <a:schemeClr val="tx2">
                  <a:lumMod val="60000"/>
                  <a:lumOff val="40000"/>
                </a:schemeClr>
              </a:gs>
              <a:gs pos="46000">
                <a:srgbClr val="72A1DC"/>
              </a:gs>
              <a:gs pos="83000">
                <a:schemeClr val="tx2">
                  <a:lumMod val="20000"/>
                  <a:lumOff val="80000"/>
                </a:schemeClr>
              </a:gs>
              <a:gs pos="64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t="19964" r="10230" b="17212"/>
          <a:stretch/>
        </p:blipFill>
        <p:spPr>
          <a:xfrm>
            <a:off x="2915816" y="-27384"/>
            <a:ext cx="925858" cy="5786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7"/>
            <a:ext cx="2915816" cy="5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5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es/url?sa=i&amp;rct=j&amp;q=&amp;esrc=s&amp;frm=1&amp;source=images&amp;cd=&amp;cad=rja&amp;uact=8&amp;ved=0CAcQjRw&amp;url=http://www.energiverde.com/empresas/acciona-desembarca-en-turquia&amp;ei=tZ0nVcHOLsPTUdn_gKAD&amp;bvm=bv.90491159,d.d24&amp;psig=AFQjCNHl5xSqSvQ5zvARAP6uq1kMyRny4w&amp;ust=14287459953926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deprado.eu/default.php?lang=EN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fiem@comercio.mineco.es" TargetMode="External"/><Relationship Id="rId3" Type="http://schemas.openxmlformats.org/officeDocument/2006/relationships/hyperlink" Target="http://www.comercio.gob.es/" TargetMode="External"/><Relationship Id="rId7" Type="http://schemas.openxmlformats.org/officeDocument/2006/relationships/hyperlink" Target="mailto:sgpolcone@comercio.mineco.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geao.sscc@comercio.mineco.es" TargetMode="External"/><Relationship Id="rId5" Type="http://schemas.openxmlformats.org/officeDocument/2006/relationships/hyperlink" Target="mailto:sgiberan.sscc@comercio.mineco.es" TargetMode="External"/><Relationship Id="rId10" Type="http://schemas.openxmlformats.org/officeDocument/2006/relationships/hyperlink" Target="http://www.comercio.es/fiem" TargetMode="External"/><Relationship Id="rId4" Type="http://schemas.openxmlformats.org/officeDocument/2006/relationships/hyperlink" Target="mailto:sgmedafom.sscc@comercio.mineco.es" TargetMode="External"/><Relationship Id="rId9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4" y="548680"/>
            <a:ext cx="8928000" cy="633672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758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</a:t>
            </a:r>
            <a:r>
              <a:rPr lang="es-ES" sz="4000" dirty="0" smtClean="0">
                <a:solidFill>
                  <a:schemeClr val="tx2"/>
                </a:solidFill>
              </a:rPr>
              <a:t>Fondo para la Internacionalización </a:t>
            </a:r>
            <a:br>
              <a:rPr lang="es-ES" sz="4000" dirty="0" smtClean="0">
                <a:solidFill>
                  <a:schemeClr val="tx2"/>
                </a:solidFill>
              </a:rPr>
            </a:br>
            <a:r>
              <a:rPr lang="es-ES" sz="4000" dirty="0" smtClean="0">
                <a:solidFill>
                  <a:schemeClr val="tx2"/>
                </a:solidFill>
              </a:rPr>
              <a:t>de la Empresa Española </a:t>
            </a:r>
            <a:r>
              <a:rPr lang="es-ES" dirty="0" smtClean="0">
                <a:solidFill>
                  <a:schemeClr val="tx2"/>
                </a:solidFill>
              </a:rPr>
              <a:t/>
            </a:r>
            <a:br>
              <a:rPr lang="es-ES" dirty="0" smtClean="0">
                <a:solidFill>
                  <a:schemeClr val="tx2"/>
                </a:solidFill>
              </a:rPr>
            </a:br>
            <a:r>
              <a:rPr lang="es-ES" sz="4900" dirty="0" smtClean="0">
                <a:solidFill>
                  <a:schemeClr val="tx2"/>
                </a:solidFill>
              </a:rPr>
              <a:t>FIEM</a:t>
            </a:r>
            <a:r>
              <a:rPr lang="es-ES" dirty="0" smtClean="0">
                <a:solidFill>
                  <a:schemeClr val="accent1"/>
                </a:solidFill>
              </a:rPr>
              <a:t/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308304" y="647782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Junio-Julio 2017</a:t>
            </a:r>
          </a:p>
        </p:txBody>
      </p:sp>
    </p:spTree>
    <p:extLst>
      <p:ext uri="{BB962C8B-B14F-4D97-AF65-F5344CB8AC3E}">
        <p14:creationId xmlns:p14="http://schemas.microsoft.com/office/powerpoint/2010/main" val="36106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users\p951\Downloads\shutterstock_3185747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t="14116" b="15883"/>
          <a:stretch/>
        </p:blipFill>
        <p:spPr bwMode="auto">
          <a:xfrm>
            <a:off x="647700" y="3171675"/>
            <a:ext cx="8507884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63468"/>
            <a:ext cx="7272808" cy="3793724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s-E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Proyectos de inversión</a:t>
            </a:r>
          </a:p>
          <a:p>
            <a:pPr marL="0" indent="0">
              <a:buClr>
                <a:schemeClr val="accent1"/>
              </a:buClr>
              <a:buNone/>
            </a:pPr>
            <a:endParaRPr lang="es-ES" sz="1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Deuda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senior. No participa en Fondos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Propios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Análisis (</a:t>
            </a:r>
            <a:r>
              <a:rPr lang="es-E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due</a:t>
            </a:r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dilligence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 del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Garantías de la operación: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País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Deudor público o privado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</a:t>
            </a:r>
            <a:endParaRPr lang="es-ES" sz="1600" dirty="0"/>
          </a:p>
          <a:p>
            <a:endParaRPr lang="en-GB" sz="1500" dirty="0"/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395536" y="47667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r>
              <a:rPr lang="es-ES" sz="2400" b="0" dirty="0">
                <a:solidFill>
                  <a:srgbClr val="4F81BD"/>
                </a:solidFill>
              </a:rPr>
              <a:t>2</a:t>
            </a:r>
            <a:r>
              <a:rPr lang="es-ES" sz="2400" b="0" dirty="0" smtClean="0">
                <a:solidFill>
                  <a:srgbClr val="4F81BD"/>
                </a:solidFill>
              </a:rPr>
              <a:t>. </a:t>
            </a:r>
            <a:r>
              <a:rPr lang="es-ES" sz="2400" b="0" dirty="0">
                <a:solidFill>
                  <a:srgbClr val="4F81BD"/>
                </a:solidFill>
              </a:rPr>
              <a:t>FIEM | </a:t>
            </a:r>
            <a:r>
              <a:rPr lang="es-ES" sz="240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  <a:cs typeface="Arial" pitchFamily="34" charset="0"/>
              </a:rPr>
              <a:t>Condiciones financieras</a:t>
            </a:r>
            <a:r>
              <a:rPr lang="es-ES" sz="3200" b="0" dirty="0">
                <a:solidFill>
                  <a:srgbClr val="4F81BD"/>
                </a:solidFill>
              </a:rPr>
              <a:t/>
            </a:r>
            <a:br>
              <a:rPr lang="es-ES" sz="3200" b="0" dirty="0">
                <a:solidFill>
                  <a:srgbClr val="4F81BD"/>
                </a:solidFill>
              </a:rPr>
            </a:br>
            <a:r>
              <a:rPr lang="es-ES" sz="3200" b="0" dirty="0" smtClean="0">
                <a:solidFill>
                  <a:srgbClr val="4F81BD"/>
                </a:solidFill>
              </a:rPr>
              <a:t>  	</a:t>
            </a:r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endParaRPr lang="es-E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348880"/>
            <a:ext cx="4886325" cy="43815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51500"/>
            <a:ext cx="8352928" cy="2713604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Están operativas tres líneas de crédito para cubrir necesidades específicas de financiación</a:t>
            </a:r>
          </a:p>
          <a:p>
            <a:pPr marL="0" indent="0">
              <a:buClr>
                <a:schemeClr val="accent1"/>
              </a:buClr>
              <a:buNone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s-ES" sz="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Línea de financiación comercial para pequeños proyectos de exportación e inversión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Línea FIEM-Facilidades Europeas (</a:t>
            </a:r>
            <a:r>
              <a:rPr lang="es-ES" sz="15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blending</a:t>
            </a: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Línea </a:t>
            </a:r>
            <a:r>
              <a:rPr lang="es-E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Evatic</a:t>
            </a: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Clr>
                <a:schemeClr val="accent1"/>
              </a:buClr>
              <a:buNone/>
            </a:pPr>
            <a:endParaRPr lang="es-ES" sz="1200" dirty="0"/>
          </a:p>
          <a:p>
            <a:endParaRPr lang="en-GB" sz="1500" dirty="0"/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395536" y="4046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r>
              <a:rPr lang="es-ES" sz="2400" b="0" dirty="0">
                <a:solidFill>
                  <a:srgbClr val="4F81BD"/>
                </a:solidFill>
              </a:rPr>
              <a:t>2</a:t>
            </a:r>
            <a:r>
              <a:rPr lang="es-ES" sz="2400" b="0" dirty="0" smtClean="0">
                <a:solidFill>
                  <a:srgbClr val="4F81BD"/>
                </a:solidFill>
              </a:rPr>
              <a:t>. </a:t>
            </a:r>
            <a:r>
              <a:rPr lang="es-ES" sz="2400" b="0" dirty="0">
                <a:solidFill>
                  <a:srgbClr val="4F81BD"/>
                </a:solidFill>
              </a:rPr>
              <a:t>FIEM | </a:t>
            </a:r>
            <a:r>
              <a:rPr lang="es-ES" sz="24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  <a:cs typeface="Arial" pitchFamily="34" charset="0"/>
              </a:rPr>
              <a:t>Líneas de Crédito</a:t>
            </a:r>
            <a:r>
              <a:rPr lang="es-ES" sz="3200" b="0" dirty="0">
                <a:solidFill>
                  <a:srgbClr val="4F81BD"/>
                </a:solidFill>
              </a:rPr>
              <a:t/>
            </a:r>
            <a:br>
              <a:rPr lang="es-ES" sz="3200" b="0" dirty="0">
                <a:solidFill>
                  <a:srgbClr val="4F81BD"/>
                </a:solidFill>
              </a:rPr>
            </a:br>
            <a:r>
              <a:rPr lang="es-ES" sz="3200" b="0" dirty="0" smtClean="0">
                <a:solidFill>
                  <a:srgbClr val="4F81BD"/>
                </a:solidFill>
              </a:rPr>
              <a:t>  </a:t>
            </a:r>
            <a:endParaRPr lang="es-E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23508"/>
            <a:ext cx="8352928" cy="5017860"/>
          </a:xfrm>
        </p:spPr>
        <p:txBody>
          <a:bodyPr>
            <a:noAutofit/>
          </a:bodyPr>
          <a:lstStyle/>
          <a:p>
            <a:pPr marL="457200" lvl="1" indent="0"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Características básicas: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Dotación: 50 millones de euros.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Proyectos de hasta 3 millones de euros hasta acabar la dotación de la línea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Financiación exportaciones o de inversión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Importe máximo financiable 85%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Pago anticipado 15%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Monedas: euros o dólares.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Clr>
                <a:schemeClr val="accent1"/>
              </a:buClr>
              <a:buNone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Condiciones particulares: </a:t>
            </a:r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Plazo máximo de amortización 8 años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Nivel mínimo de calificación CC3 por </a:t>
            </a:r>
            <a:r>
              <a:rPr lang="es-E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CESCE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para exportaciones o C+ </a:t>
            </a:r>
            <a:r>
              <a:rPr lang="es-E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COFIDES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para inversiones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Países </a:t>
            </a:r>
            <a:r>
              <a:rPr lang="es-E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HIPCs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excluidos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Clr>
                <a:schemeClr val="accent1"/>
              </a:buClr>
              <a:buNone/>
            </a:pPr>
            <a:endParaRPr lang="es-ES" sz="1200" dirty="0" smtClean="0"/>
          </a:p>
          <a:p>
            <a:pPr marL="457200" lvl="1" indent="0">
              <a:buClr>
                <a:schemeClr val="accent1"/>
              </a:buClr>
              <a:buNone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Imputación: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Dirección General de Comercio Internacional e Inversiones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Previo análisis favorable del Comité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FIEM</a:t>
            </a:r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500" dirty="0"/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395536" y="4046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r>
              <a:rPr lang="es-ES" sz="2400" b="0" dirty="0" smtClean="0">
                <a:solidFill>
                  <a:srgbClr val="4F81BD"/>
                </a:solidFill>
              </a:rPr>
              <a:t>2. </a:t>
            </a:r>
            <a:r>
              <a:rPr lang="es-ES" sz="2400" b="0" dirty="0">
                <a:solidFill>
                  <a:srgbClr val="4F81BD"/>
                </a:solidFill>
              </a:rPr>
              <a:t>FIEM | </a:t>
            </a:r>
            <a:r>
              <a:rPr lang="es-ES" sz="24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  <a:cs typeface="Arial" pitchFamily="34" charset="0"/>
              </a:rPr>
              <a:t>Líneas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financiación comercial para pequeños proyectos de exportación e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inversión</a:t>
            </a:r>
            <a:endParaRPr lang="es-E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377900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None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s-ES" sz="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Línea FIEM-Facilidades Europeas (</a:t>
            </a:r>
            <a:r>
              <a:rPr lang="es-E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blending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Dotación 50 millones de euros.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Importe máximo financiable (regla general) 30 millones de euros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Cofinanciación con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UE.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Línea crédito </a:t>
            </a:r>
            <a:r>
              <a:rPr lang="es-E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multipaís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Financiación desligada.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Beneficiario público o privado.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Línea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Evatic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Dotación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millones de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euros.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Financiación de carácter reembolsable para asistencias técnicas, ingeniería o consultoría.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Moneda: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euros o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dólares.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Tramos (comercial o concesional) según el importe de la operación.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Aprobación por Comité FIEM.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Excluidos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países 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HIPCs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200" dirty="0"/>
          </a:p>
          <a:p>
            <a:endParaRPr lang="en-GB" sz="1500" dirty="0"/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395536" y="4046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r>
              <a:rPr lang="es-ES" sz="2400" b="0" dirty="0">
                <a:solidFill>
                  <a:srgbClr val="4F81BD"/>
                </a:solidFill>
              </a:rPr>
              <a:t>2</a:t>
            </a:r>
            <a:r>
              <a:rPr lang="es-ES" sz="2400" b="0" dirty="0" smtClean="0">
                <a:solidFill>
                  <a:srgbClr val="4F81BD"/>
                </a:solidFill>
              </a:rPr>
              <a:t>. </a:t>
            </a:r>
            <a:r>
              <a:rPr lang="es-ES" sz="2400" b="0" dirty="0">
                <a:solidFill>
                  <a:srgbClr val="4F81BD"/>
                </a:solidFill>
              </a:rPr>
              <a:t>FIEM | </a:t>
            </a:r>
            <a:r>
              <a:rPr lang="es-ES" sz="240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  <a:cs typeface="Arial" pitchFamily="34" charset="0"/>
              </a:rPr>
              <a:t>Otras Líneas </a:t>
            </a:r>
            <a:r>
              <a:rPr lang="es-ES" sz="24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  <a:cs typeface="Arial" pitchFamily="34" charset="0"/>
              </a:rPr>
              <a:t>de Crédito</a:t>
            </a:r>
            <a:r>
              <a:rPr lang="es-ES" sz="3200" b="0" dirty="0">
                <a:solidFill>
                  <a:srgbClr val="4F81BD"/>
                </a:solidFill>
              </a:rPr>
              <a:t/>
            </a:r>
            <a:br>
              <a:rPr lang="es-ES" sz="3200" b="0" dirty="0">
                <a:solidFill>
                  <a:srgbClr val="4F81BD"/>
                </a:solidFill>
              </a:rPr>
            </a:br>
            <a:r>
              <a:rPr lang="es-ES" sz="3200" b="0" dirty="0" smtClean="0">
                <a:solidFill>
                  <a:srgbClr val="4F81BD"/>
                </a:solidFill>
              </a:rPr>
              <a:t>  </a:t>
            </a:r>
            <a:endParaRPr lang="es-E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es-ES" sz="2800" b="0" dirty="0">
                <a:solidFill>
                  <a:srgbClr val="0070C0"/>
                </a:solidFill>
              </a:rPr>
              <a:t>Balance 2011 </a:t>
            </a:r>
            <a:r>
              <a:rPr lang="es-ES" sz="2800" b="0" dirty="0" smtClean="0">
                <a:solidFill>
                  <a:srgbClr val="0070C0"/>
                </a:solidFill>
              </a:rPr>
              <a:t>– 2016</a:t>
            </a:r>
            <a:r>
              <a:rPr lang="es-ES" b="0" dirty="0">
                <a:solidFill>
                  <a:srgbClr val="0070C0"/>
                </a:solidFill>
              </a:rPr>
              <a:t/>
            </a:r>
            <a:br>
              <a:rPr lang="es-ES" b="0" dirty="0">
                <a:solidFill>
                  <a:srgbClr val="0070C0"/>
                </a:solidFill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560" y="5157192"/>
            <a:ext cx="7920880" cy="892552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Importe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total de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créditos FIEM aprobados en el periodo: 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1.378 millones de €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Valor de los contratos ligados a dicha financiación</a:t>
            </a:r>
            <a:r>
              <a:rPr lang="es-ES" sz="160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: </a:t>
            </a:r>
            <a:r>
              <a:rPr lang="es-ES" b="1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3.049 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millones de €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04" y="1164998"/>
            <a:ext cx="6751864" cy="36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15365" name="15 Grupo"/>
          <p:cNvGrpSpPr>
            <a:grpSpLocks/>
          </p:cNvGrpSpPr>
          <p:nvPr/>
        </p:nvGrpSpPr>
        <p:grpSpPr bwMode="auto">
          <a:xfrm>
            <a:off x="3249240" y="3240591"/>
            <a:ext cx="427037" cy="605294"/>
            <a:chOff x="4643141" y="1712326"/>
            <a:chExt cx="380403" cy="604165"/>
          </a:xfrm>
        </p:grpSpPr>
        <p:sp>
          <p:nvSpPr>
            <p:cNvPr id="15376" name="16 CuadroTexto"/>
            <p:cNvSpPr txBox="1">
              <a:spLocks noChangeArrowheads="1"/>
            </p:cNvSpPr>
            <p:nvPr/>
          </p:nvSpPr>
          <p:spPr bwMode="auto">
            <a:xfrm>
              <a:off x="4643141" y="1712326"/>
              <a:ext cx="356617" cy="60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NeueLT Std Lt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3pPr>
              <a:lvl4pPr>
                <a:defRPr b="1">
                  <a:solidFill>
                    <a:srgbClr val="D52B1E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4pPr>
              <a:lvl5pPr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es-ES" altLang="es-ES" sz="4000" dirty="0">
                  <a:solidFill>
                    <a:schemeClr val="accent1"/>
                  </a:solidFill>
                </a:rPr>
                <a:t>3</a:t>
              </a:r>
            </a:p>
          </p:txBody>
        </p:sp>
        <p:cxnSp>
          <p:nvCxnSpPr>
            <p:cNvPr id="18" name="17 Conector recto"/>
            <p:cNvCxnSpPr/>
            <p:nvPr/>
          </p:nvCxnSpPr>
          <p:spPr>
            <a:xfrm flipH="1">
              <a:off x="5023544" y="1759862"/>
              <a:ext cx="0" cy="450009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71" name="7 CuadroTexto"/>
          <p:cNvSpPr txBox="1">
            <a:spLocks noChangeArrowheads="1"/>
          </p:cNvSpPr>
          <p:nvPr/>
        </p:nvSpPr>
        <p:spPr bwMode="auto">
          <a:xfrm>
            <a:off x="3700264" y="3132779"/>
            <a:ext cx="485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es-ES" altLang="es-ES" sz="4000" b="1" dirty="0" smtClean="0">
                <a:solidFill>
                  <a:schemeClr val="accent1"/>
                </a:solidFill>
                <a:latin typeface="+mj-lt"/>
              </a:rPr>
              <a:t>Ejemplos proyectos FIEM</a:t>
            </a:r>
            <a:endParaRPr lang="es-ES" altLang="es-E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8998" y="802528"/>
            <a:ext cx="2431180" cy="550679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4" name="4 CuadroTexto"/>
          <p:cNvSpPr txBox="1">
            <a:spLocks noChangeArrowheads="1"/>
          </p:cNvSpPr>
          <p:nvPr/>
        </p:nvSpPr>
        <p:spPr bwMode="auto">
          <a:xfrm>
            <a:off x="594294" y="1412776"/>
            <a:ext cx="2160588" cy="61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s-ES" altLang="es-ES" sz="4800" dirty="0">
                <a:solidFill>
                  <a:schemeClr val="bg1"/>
                </a:solidFill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2888974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02733"/>
            <a:ext cx="8280920" cy="838035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accent1"/>
                </a:solidFill>
              </a:rPr>
              <a:t>3. PROYECTOS: Planta Petroquímica de </a:t>
            </a:r>
            <a:r>
              <a:rPr lang="es-ES" sz="2400" b="1" dirty="0" err="1" smtClean="0">
                <a:solidFill>
                  <a:schemeClr val="accent1"/>
                </a:solidFill>
              </a:rPr>
              <a:t>Sadara</a:t>
            </a:r>
            <a:r>
              <a:rPr lang="es-ES" sz="2400" b="1" dirty="0" smtClean="0">
                <a:solidFill>
                  <a:schemeClr val="accent1"/>
                </a:solidFill>
              </a:rPr>
              <a:t> en Arabia Saudí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2664296"/>
          </a:xfrm>
        </p:spPr>
        <p:txBody>
          <a:bodyPr>
            <a:noAutofit/>
          </a:bodyPr>
          <a:lstStyle/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Calibri" panose="020F0502020204030204" pitchFamily="34" charset="0"/>
              <a:buChar char="‐"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Exportador: Técnicas Reunidas</a:t>
            </a: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Participación en la construcción 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3 plantas petroquímicas en </a:t>
            </a: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JIC </a:t>
            </a:r>
            <a:r>
              <a:rPr lang="es-ES_tradnl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_tradnl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Jubail</a:t>
            </a: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Industrial </a:t>
            </a:r>
            <a:r>
              <a:rPr lang="es-ES_tradnl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City), el </a:t>
            </a: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mayor centro industrial en </a:t>
            </a:r>
            <a:r>
              <a:rPr lang="es-ES_tradnl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Oriente </a:t>
            </a: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Medio </a:t>
            </a:r>
            <a:r>
              <a:rPr lang="es-ES_tradnl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India</a:t>
            </a:r>
            <a:endParaRPr lang="es-ES_tradnl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FIEM: 300 millones de USD, con garantía </a:t>
            </a:r>
            <a:r>
              <a:rPr lang="es-E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</a:t>
            </a:r>
            <a:r>
              <a:rPr lang="es-ES" sz="15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Finance</a:t>
            </a:r>
            <a:endParaRPr lang="es-ES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Efectos 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positivos para la economía </a:t>
            </a: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española: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Efecto arrastre</a:t>
            </a: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beneficiadas más de una docena de PYME españolas proveedoras de </a:t>
            </a:r>
            <a:r>
              <a:rPr lang="es-ES_tradnl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</a:t>
            </a:r>
            <a:endParaRPr lang="es-ES_tradnl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s-ES_tradnl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mpleo </a:t>
            </a: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4,5 millones de horas de ingeniería en España, 2.700 puestos de </a:t>
            </a:r>
            <a:r>
              <a:rPr lang="es-ES_tradnl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trabajo</a:t>
            </a:r>
            <a:endParaRPr lang="es-ES_tradnl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s-ES" sz="1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s-ES" sz="1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endParaRPr lang="es-ES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2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2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endParaRPr lang="es-ES" sz="1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3" y="3861048"/>
            <a:ext cx="4867459" cy="19495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88" y="3861047"/>
            <a:ext cx="3456892" cy="25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6416" cy="1143000"/>
          </a:xfrm>
        </p:spPr>
        <p:txBody>
          <a:bodyPr/>
          <a:lstStyle/>
          <a:p>
            <a:r>
              <a:rPr lang="es-ES" sz="2400" dirty="0">
                <a:solidFill>
                  <a:schemeClr val="accent1"/>
                </a:solidFill>
              </a:rPr>
              <a:t>3</a:t>
            </a:r>
            <a:r>
              <a:rPr lang="es-ES" sz="2400" dirty="0" smtClean="0">
                <a:solidFill>
                  <a:schemeClr val="accent1"/>
                </a:solidFill>
              </a:rPr>
              <a:t>. PROYECTOS: Simuladores </a:t>
            </a:r>
            <a:r>
              <a:rPr lang="es-ES" sz="2400" b="1" dirty="0" smtClean="0">
                <a:solidFill>
                  <a:schemeClr val="accent1"/>
                </a:solidFill>
              </a:rPr>
              <a:t>de conducción para autoescuelas en Brasil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882" y="1340768"/>
            <a:ext cx="8611046" cy="2304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FIEM en condiciones </a:t>
            </a: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comerciales: 32 millones de €. B. Santander: 14,4M</a:t>
            </a:r>
            <a:r>
              <a:rPr lang="es-ES_tradnl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€</a:t>
            </a:r>
          </a:p>
          <a:p>
            <a:pPr marL="0" indent="0">
              <a:buNone/>
            </a:pPr>
            <a:endParaRPr lang="es-ES_tradnl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Garantías Project </a:t>
            </a:r>
            <a:r>
              <a:rPr lang="es-ES_tradnl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Finance</a:t>
            </a: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adicionales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Corporativa de </a:t>
            </a:r>
            <a:r>
              <a:rPr lang="es-ES_tradnl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Everis</a:t>
            </a: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Spain</a:t>
            </a: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S.L.U. por el 50% del valor del crédito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Pignoración de los derechos de cobro de Pro simulador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Garantías sobre los activos (simuladores) y para mitigar el riesgo de tipo de </a:t>
            </a:r>
            <a:r>
              <a:rPr lang="es-ES_tradnl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cambio</a:t>
            </a:r>
          </a:p>
          <a:p>
            <a:pPr marL="457200" lvl="1" indent="0">
              <a:buNone/>
            </a:pPr>
            <a:endParaRPr lang="es-ES_tradnl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Elemento clave en el Análisis de demanda: 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obligatoriedad del uso de simulador en todo Brasil en línea con el Plan Estratégico para la reducción de la siniestralidad.</a:t>
            </a:r>
          </a:p>
          <a:p>
            <a:pPr marL="1371600" lvl="3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200" dirty="0" smtClean="0">
              <a:solidFill>
                <a:srgbClr val="0070C0"/>
              </a:solidFill>
            </a:endParaRPr>
          </a:p>
          <a:p>
            <a:pPr marL="1371600" lvl="3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200" dirty="0">
              <a:solidFill>
                <a:srgbClr val="0070C0"/>
              </a:solidFill>
            </a:endParaRP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70C0"/>
              </a:solidFill>
            </a:endParaRPr>
          </a:p>
          <a:p>
            <a:pPr marL="914400" lvl="2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200" dirty="0">
              <a:solidFill>
                <a:srgbClr val="0070C0"/>
              </a:solidFill>
            </a:endParaRPr>
          </a:p>
          <a:p>
            <a:pPr marL="914400" lvl="2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200" dirty="0" smtClean="0">
              <a:solidFill>
                <a:srgbClr val="0070C0"/>
              </a:solidFill>
            </a:endParaRP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endParaRPr lang="es-ES" sz="1200" b="1" dirty="0">
              <a:solidFill>
                <a:srgbClr val="0070C0"/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s-ES" sz="2000" dirty="0">
              <a:solidFill>
                <a:srgbClr val="0070C0"/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s-ES" sz="1600" dirty="0">
              <a:solidFill>
                <a:srgbClr val="0070C0"/>
              </a:solidFill>
            </a:endParaRP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AutoShape 2" descr="Resultado de imagen de cercikaya turquia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32588"/>
            <a:ext cx="3744416" cy="22264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05" y="4032587"/>
            <a:ext cx="3966874" cy="22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7245759" cy="720080"/>
          </a:xfrm>
        </p:spPr>
        <p:txBody>
          <a:bodyPr/>
          <a:lstStyle/>
          <a:p>
            <a:r>
              <a:rPr lang="es-ES" sz="2400" b="1" dirty="0">
                <a:solidFill>
                  <a:schemeClr val="accent1"/>
                </a:solidFill>
              </a:rPr>
              <a:t>3</a:t>
            </a:r>
            <a:r>
              <a:rPr lang="es-ES" sz="2400" b="1" dirty="0" smtClean="0">
                <a:solidFill>
                  <a:schemeClr val="accent1"/>
                </a:solidFill>
              </a:rPr>
              <a:t>. PROYECTOS:  </a:t>
            </a:r>
            <a:r>
              <a:rPr lang="es-ES" sz="2400" b="1" dirty="0" err="1" smtClean="0">
                <a:solidFill>
                  <a:schemeClr val="accent1"/>
                </a:solidFill>
              </a:rPr>
              <a:t>Cercikaya</a:t>
            </a:r>
            <a:r>
              <a:rPr lang="es-ES" sz="2400" b="1" dirty="0" smtClean="0">
                <a:solidFill>
                  <a:schemeClr val="accent1"/>
                </a:solidFill>
              </a:rPr>
              <a:t> en Turquía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602" y="1556792"/>
            <a:ext cx="8229600" cy="2520280"/>
          </a:xfrm>
        </p:spPr>
        <p:txBody>
          <a:bodyPr>
            <a:noAutofit/>
          </a:bodyPr>
          <a:lstStyle/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xportador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Acciona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Windpower</a:t>
            </a: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Suministro completo de turbinas para un parque eólico de 57 MW en la región de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Cercikaya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 Turquía</a:t>
            </a:r>
            <a:endParaRPr lang="es-ES_tradnl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es-ES_tradn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F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IEM: 19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mill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EUR</a:t>
            </a: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Hito para la </a:t>
            </a: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empresa: 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primer proyecto en el país tras varios años intentando entrar en un mercado sujeto a fuerte competencia.</a:t>
            </a: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Importante efecto arrastre para otras empresas españolas</a:t>
            </a:r>
          </a:p>
          <a:p>
            <a:pPr marL="914400" lvl="2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200" dirty="0">
              <a:solidFill>
                <a:srgbClr val="0070C0"/>
              </a:solidFill>
            </a:endParaRPr>
          </a:p>
          <a:p>
            <a:pPr marL="914400" lvl="2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200" dirty="0" smtClean="0">
              <a:solidFill>
                <a:srgbClr val="0070C0"/>
              </a:solidFill>
            </a:endParaRP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endParaRPr lang="es-ES" sz="1200" b="1" dirty="0">
              <a:solidFill>
                <a:srgbClr val="0070C0"/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s-ES" sz="2000" dirty="0">
              <a:solidFill>
                <a:srgbClr val="0070C0"/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s-ES" sz="1600" dirty="0">
              <a:solidFill>
                <a:srgbClr val="0070C0"/>
              </a:solidFill>
            </a:endParaRP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AutoShape 2" descr="Resultado de imagen de cercikaya turquia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http://www.energiverde.com/wp-content/uploads/2014/01/acciona-desembarca-en-turquia-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55331"/>
            <a:ext cx="3668488" cy="248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1" y="3984776"/>
            <a:ext cx="4427984" cy="24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396511" y="472621"/>
            <a:ext cx="8496175" cy="1143000"/>
          </a:xfrm>
        </p:spPr>
        <p:txBody>
          <a:bodyPr/>
          <a:lstStyle/>
          <a:p>
            <a:r>
              <a:rPr lang="es-ES" sz="2400" b="1" dirty="0">
                <a:solidFill>
                  <a:schemeClr val="accent1"/>
                </a:solidFill>
              </a:rPr>
              <a:t>3</a:t>
            </a:r>
            <a:r>
              <a:rPr lang="es-ES" sz="2400" b="1" dirty="0" smtClean="0">
                <a:solidFill>
                  <a:schemeClr val="accent1"/>
                </a:solidFill>
              </a:rPr>
              <a:t>. PROYECTOS:  </a:t>
            </a:r>
            <a:r>
              <a:rPr lang="es-ES" altLang="en-US" sz="2400" b="1" dirty="0" smtClean="0">
                <a:solidFill>
                  <a:schemeClr val="accent1"/>
                </a:solidFill>
              </a:rPr>
              <a:t>Inversión en Portugal</a:t>
            </a:r>
            <a:endParaRPr lang="es-ES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5007"/>
            <a:ext cx="8229600" cy="2664073"/>
          </a:xfrm>
        </p:spPr>
        <p:txBody>
          <a:bodyPr>
            <a:noAutofit/>
          </a:bodyPr>
          <a:lstStyle/>
          <a:p>
            <a:pPr lvl="1" algn="just">
              <a:spcBef>
                <a:spcPct val="50000"/>
              </a:spcBef>
              <a:buFontTx/>
              <a:buChar char="-"/>
              <a:defRPr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Grupo DE PRADO: PYME familiar de sexta generación referente mundial en envasado de aceite ecológico y de calidad.</a:t>
            </a:r>
          </a:p>
          <a:p>
            <a:pPr lvl="1" algn="just">
              <a:spcBef>
                <a:spcPct val="50000"/>
              </a:spcBef>
              <a:buFontTx/>
              <a:buChar char="-"/>
              <a:defRPr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Primera 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inversión productiva fuera de España para la </a:t>
            </a: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empresa</a:t>
            </a: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>
              <a:spcBef>
                <a:spcPct val="50000"/>
              </a:spcBef>
              <a:buFontTx/>
              <a:buChar char="-"/>
              <a:defRPr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Ampliación de la almazara y a la construcción de una planta de envasado de aceite en las instalaciones localizadas en Beja (Portugal)</a:t>
            </a:r>
          </a:p>
          <a:p>
            <a:pPr lvl="1" algn="just">
              <a:spcBef>
                <a:spcPct val="50000"/>
              </a:spcBef>
              <a:buFontTx/>
              <a:buChar char="-"/>
              <a:defRPr/>
            </a:pP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Importe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FIEM: </a:t>
            </a: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1.788.000 €, </a:t>
            </a:r>
            <a:r>
              <a:rPr lang="es-E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Cofinanciador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Fondos Propios Grupo de Prado  (1.192.000 €)</a:t>
            </a:r>
          </a:p>
          <a:p>
            <a:pPr lvl="1" algn="just">
              <a:spcBef>
                <a:spcPct val="50000"/>
              </a:spcBef>
              <a:buFontTx/>
              <a:buChar char="-"/>
              <a:defRPr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Todos los equipos y servicios provienen de empresas españolas</a:t>
            </a:r>
          </a:p>
          <a:p>
            <a:pPr marL="0" indent="0" algn="just">
              <a:spcBef>
                <a:spcPct val="50000"/>
              </a:spcBef>
              <a:buFontTx/>
              <a:buNone/>
              <a:defRPr/>
            </a:pPr>
            <a:endParaRPr lang="en-US" sz="1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http://www.deprado.eu/img/space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21088"/>
            <a:ext cx="6430429" cy="23098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42328"/>
            <a:ext cx="1552203" cy="416609"/>
          </a:xfrm>
          <a:prstGeom prst="rect">
            <a:avLst/>
          </a:prstGeom>
        </p:spPr>
      </p:pic>
      <p:sp>
        <p:nvSpPr>
          <p:cNvPr id="9" name="AutoShape 2" descr="Resultado de imagen de almazara de aceite bonit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4" descr="Resultado de imagen de almazara de aceite bonita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6" descr="Resultado de imagen de almazara de aceite bonita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3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8998" y="802528"/>
            <a:ext cx="2431180" cy="550679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5363" name="7 CuadroTexto"/>
          <p:cNvSpPr txBox="1">
            <a:spLocks noChangeArrowheads="1"/>
          </p:cNvSpPr>
          <p:nvPr/>
        </p:nvSpPr>
        <p:spPr bwMode="auto">
          <a:xfrm>
            <a:off x="3753048" y="3177579"/>
            <a:ext cx="96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es-ES" alt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FIEM:</a:t>
            </a:r>
            <a:endParaRPr lang="es-ES" altLang="es-ES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15364" name="9 Grupo"/>
          <p:cNvGrpSpPr>
            <a:grpSpLocks/>
          </p:cNvGrpSpPr>
          <p:nvPr/>
        </p:nvGrpSpPr>
        <p:grpSpPr bwMode="auto">
          <a:xfrm>
            <a:off x="3265115" y="3131542"/>
            <a:ext cx="415925" cy="600075"/>
            <a:chOff x="4608511" y="909309"/>
            <a:chExt cx="416039" cy="600528"/>
          </a:xfrm>
        </p:grpSpPr>
        <p:sp>
          <p:nvSpPr>
            <p:cNvPr id="15378" name="10 CuadroTexto"/>
            <p:cNvSpPr txBox="1">
              <a:spLocks noChangeArrowheads="1"/>
            </p:cNvSpPr>
            <p:nvPr/>
          </p:nvSpPr>
          <p:spPr bwMode="auto">
            <a:xfrm>
              <a:off x="4608511" y="909309"/>
              <a:ext cx="356655" cy="6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NeueLT Std Lt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3pPr>
              <a:lvl4pPr>
                <a:defRPr b="1">
                  <a:solidFill>
                    <a:srgbClr val="D52B1E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4pPr>
              <a:lvl5pPr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es-ES" altLang="es-ES" sz="40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12" name="11 Conector recto"/>
            <p:cNvCxnSpPr/>
            <p:nvPr/>
          </p:nvCxnSpPr>
          <p:spPr>
            <a:xfrm flipH="1">
              <a:off x="5024550" y="952203"/>
              <a:ext cx="0" cy="449602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5" name="15 Grupo"/>
          <p:cNvGrpSpPr>
            <a:grpSpLocks/>
          </p:cNvGrpSpPr>
          <p:nvPr/>
        </p:nvGrpSpPr>
        <p:grpSpPr bwMode="auto">
          <a:xfrm>
            <a:off x="3249240" y="3834805"/>
            <a:ext cx="427037" cy="605294"/>
            <a:chOff x="4643141" y="1712326"/>
            <a:chExt cx="380403" cy="604165"/>
          </a:xfrm>
        </p:grpSpPr>
        <p:sp>
          <p:nvSpPr>
            <p:cNvPr id="15376" name="16 CuadroTexto"/>
            <p:cNvSpPr txBox="1">
              <a:spLocks noChangeArrowheads="1"/>
            </p:cNvSpPr>
            <p:nvPr/>
          </p:nvSpPr>
          <p:spPr bwMode="auto">
            <a:xfrm>
              <a:off x="4643141" y="1712326"/>
              <a:ext cx="356617" cy="60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NeueLT Std Lt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3pPr>
              <a:lvl4pPr>
                <a:defRPr b="1">
                  <a:solidFill>
                    <a:srgbClr val="D52B1E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4pPr>
              <a:lvl5pPr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es-ES" altLang="es-ES" sz="4000" dirty="0" smtClean="0">
                  <a:solidFill>
                    <a:schemeClr val="accent1"/>
                  </a:solidFill>
                </a:rPr>
                <a:t>3</a:t>
              </a:r>
            </a:p>
          </p:txBody>
        </p:sp>
        <p:cxnSp>
          <p:nvCxnSpPr>
            <p:cNvPr id="18" name="17 Conector recto"/>
            <p:cNvCxnSpPr/>
            <p:nvPr/>
          </p:nvCxnSpPr>
          <p:spPr>
            <a:xfrm flipH="1">
              <a:off x="5023544" y="1759862"/>
              <a:ext cx="0" cy="450009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6" name="19 CuadroTexto"/>
          <p:cNvSpPr txBox="1">
            <a:spLocks noChangeArrowheads="1"/>
          </p:cNvSpPr>
          <p:nvPr/>
        </p:nvSpPr>
        <p:spPr bwMode="auto">
          <a:xfrm>
            <a:off x="3741364" y="2372717"/>
            <a:ext cx="50070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s-ES" alt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Instrumentos financieros oficiales de apoyo a la internacionalización de la empresa </a:t>
            </a:r>
            <a:endParaRPr lang="es-ES" altLang="es-ES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15367" name="21 Grupo"/>
          <p:cNvGrpSpPr>
            <a:grpSpLocks/>
          </p:cNvGrpSpPr>
          <p:nvPr/>
        </p:nvGrpSpPr>
        <p:grpSpPr bwMode="auto">
          <a:xfrm>
            <a:off x="3274640" y="2482254"/>
            <a:ext cx="395287" cy="600075"/>
            <a:chOff x="472568" y="2942555"/>
            <a:chExt cx="395118" cy="598956"/>
          </a:xfrm>
        </p:grpSpPr>
        <p:sp>
          <p:nvSpPr>
            <p:cNvPr id="15374" name="22 CuadroTexto"/>
            <p:cNvSpPr txBox="1">
              <a:spLocks noChangeArrowheads="1"/>
            </p:cNvSpPr>
            <p:nvPr/>
          </p:nvSpPr>
          <p:spPr bwMode="auto">
            <a:xfrm>
              <a:off x="472568" y="2942555"/>
              <a:ext cx="357116" cy="59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NeueLT Std Lt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3pPr>
              <a:lvl4pPr>
                <a:defRPr b="1">
                  <a:solidFill>
                    <a:srgbClr val="D52B1E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4pPr>
              <a:lvl5pPr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es-ES" altLang="es-ES" sz="4000" dirty="0">
                  <a:solidFill>
                    <a:schemeClr val="accent1"/>
                  </a:solidFill>
                </a:rPr>
                <a:t>1</a:t>
              </a:r>
            </a:p>
          </p:txBody>
        </p:sp>
        <p:cxnSp>
          <p:nvCxnSpPr>
            <p:cNvPr id="24" name="23 Conector recto"/>
            <p:cNvCxnSpPr/>
            <p:nvPr/>
          </p:nvCxnSpPr>
          <p:spPr>
            <a:xfrm flipH="1">
              <a:off x="867686" y="2975831"/>
              <a:ext cx="0" cy="450009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8" name="27 Grupo"/>
          <p:cNvGrpSpPr>
            <a:grpSpLocks/>
          </p:cNvGrpSpPr>
          <p:nvPr/>
        </p:nvGrpSpPr>
        <p:grpSpPr bwMode="auto">
          <a:xfrm>
            <a:off x="3265115" y="4557117"/>
            <a:ext cx="414337" cy="600075"/>
            <a:chOff x="4609035" y="2657193"/>
            <a:chExt cx="414291" cy="598956"/>
          </a:xfrm>
        </p:grpSpPr>
        <p:sp>
          <p:nvSpPr>
            <p:cNvPr id="15372" name="28 CuadroTexto"/>
            <p:cNvSpPr txBox="1">
              <a:spLocks noChangeArrowheads="1"/>
            </p:cNvSpPr>
            <p:nvPr/>
          </p:nvSpPr>
          <p:spPr bwMode="auto">
            <a:xfrm>
              <a:off x="4609035" y="2657193"/>
              <a:ext cx="355981" cy="59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NeueLT Std Lt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3pPr>
              <a:lvl4pPr>
                <a:defRPr b="1">
                  <a:solidFill>
                    <a:srgbClr val="D52B1E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4pPr>
              <a:lvl5pPr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es-ES" altLang="es-ES" sz="4000" dirty="0">
                  <a:solidFill>
                    <a:schemeClr val="accent1"/>
                  </a:solidFill>
                </a:rPr>
                <a:t>4</a:t>
              </a:r>
            </a:p>
          </p:txBody>
        </p:sp>
        <p:cxnSp>
          <p:nvCxnSpPr>
            <p:cNvPr id="30" name="29 Conector recto"/>
            <p:cNvCxnSpPr/>
            <p:nvPr/>
          </p:nvCxnSpPr>
          <p:spPr>
            <a:xfrm flipH="1">
              <a:off x="5023326" y="2696806"/>
              <a:ext cx="0" cy="448425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9" name="4 CuadroTexto"/>
          <p:cNvSpPr txBox="1">
            <a:spLocks noChangeArrowheads="1"/>
          </p:cNvSpPr>
          <p:nvPr/>
        </p:nvSpPr>
        <p:spPr bwMode="auto">
          <a:xfrm>
            <a:off x="594294" y="1412776"/>
            <a:ext cx="2160588" cy="61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s-ES" altLang="es-ES" sz="4800" dirty="0">
                <a:solidFill>
                  <a:schemeClr val="bg1"/>
                </a:solidFill>
              </a:rPr>
              <a:t>Índice</a:t>
            </a:r>
          </a:p>
        </p:txBody>
      </p:sp>
      <p:sp>
        <p:nvSpPr>
          <p:cNvPr id="15370" name="7 CuadroTexto"/>
          <p:cNvSpPr txBox="1">
            <a:spLocks noChangeArrowheads="1"/>
          </p:cNvSpPr>
          <p:nvPr/>
        </p:nvSpPr>
        <p:spPr bwMode="auto">
          <a:xfrm>
            <a:off x="3753048" y="3877507"/>
            <a:ext cx="485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es-ES" alt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Ejemplos de proyectos</a:t>
            </a:r>
            <a:r>
              <a:rPr lang="es-ES" altLang="es-ES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ES" alt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FIEM</a:t>
            </a:r>
            <a:endParaRPr lang="es-ES" altLang="es-ES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4494869" y="3145105"/>
            <a:ext cx="2754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es-ES" alt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características básicas</a:t>
            </a:r>
            <a:endParaRPr lang="es-ES" alt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s-ES" alt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condiciones </a:t>
            </a:r>
            <a:r>
              <a:rPr lang="es-ES" alt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financieras</a:t>
            </a:r>
          </a:p>
        </p:txBody>
      </p:sp>
      <p:sp>
        <p:nvSpPr>
          <p:cNvPr id="22" name="7 CuadroTexto"/>
          <p:cNvSpPr txBox="1">
            <a:spLocks noChangeArrowheads="1"/>
          </p:cNvSpPr>
          <p:nvPr/>
        </p:nvSpPr>
        <p:spPr bwMode="auto">
          <a:xfrm>
            <a:off x="3753048" y="4621380"/>
            <a:ext cx="485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es-ES" alt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Datos de contacto</a:t>
            </a:r>
            <a:endParaRPr lang="es-ES" altLang="es-ES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8089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68952" cy="864096"/>
          </a:xfrm>
        </p:spPr>
        <p:txBody>
          <a:bodyPr/>
          <a:lstStyle/>
          <a:p>
            <a:pPr algn="just"/>
            <a:r>
              <a:rPr lang="es-ES" sz="2400" b="1" dirty="0" smtClean="0">
                <a:solidFill>
                  <a:schemeClr val="accent1"/>
                </a:solidFill>
              </a:rPr>
              <a:t>3. PROYECTOS: Construcción y equipamiento de tres laboratorios    de control de calidad de productos pesqueros en Kenia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16832"/>
            <a:ext cx="8655050" cy="2592288"/>
          </a:xfrm>
        </p:spPr>
        <p:txBody>
          <a:bodyPr>
            <a:noAutofit/>
          </a:bodyPr>
          <a:lstStyle/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Ingeniería, obra civil y equipamiento de los edificios y formación de personal implicado en la cadena de producción y manipulación del pescado y laboratorio</a:t>
            </a: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Contrato entre MAKIBER y Ministerio de Pesca keniata. Garantía Soberana</a:t>
            </a: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Financiación concesional: 5,7 millones € (60% corresponde a bienes y servicios españoles)</a:t>
            </a: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Impacto positivo para la economía keniata</a:t>
            </a: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el primer proyecto del sector que se financia en el país</a:t>
            </a: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es-ES" sz="2000" dirty="0" smtClean="0">
              <a:solidFill>
                <a:srgbClr val="0070C0"/>
              </a:solidFill>
            </a:endParaRPr>
          </a:p>
          <a:p>
            <a:pPr lvl="3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es-ES" sz="1200" dirty="0" smtClean="0">
              <a:solidFill>
                <a:srgbClr val="0070C0"/>
              </a:solidFill>
            </a:endParaRPr>
          </a:p>
          <a:p>
            <a:pPr lvl="3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es-ES" sz="1200" dirty="0">
              <a:solidFill>
                <a:srgbClr val="0070C0"/>
              </a:solidFill>
            </a:endParaRP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es-ES" sz="1200" dirty="0" smtClean="0">
              <a:solidFill>
                <a:srgbClr val="0070C0"/>
              </a:solidFill>
            </a:endParaRP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es-ES" sz="1200" dirty="0">
              <a:solidFill>
                <a:srgbClr val="0070C0"/>
              </a:solidFill>
            </a:endParaRP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es-ES" sz="1200" dirty="0" smtClean="0">
              <a:solidFill>
                <a:srgbClr val="0070C0"/>
              </a:solidFill>
            </a:endParaRP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es-ES" sz="1200" b="1" dirty="0">
              <a:solidFill>
                <a:srgbClr val="0070C0"/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es-ES" sz="2000" dirty="0">
              <a:solidFill>
                <a:srgbClr val="0070C0"/>
              </a:solidFill>
            </a:endParaRPr>
          </a:p>
          <a:p>
            <a:pPr lvl="1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es-ES" sz="1600" dirty="0">
              <a:solidFill>
                <a:srgbClr val="0070C0"/>
              </a:solidFill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AutoShape 2" descr="Resultado de imagen de cercikaya turquia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33928" t="28954" r="34973" b="26648"/>
          <a:stretch/>
        </p:blipFill>
        <p:spPr bwMode="auto">
          <a:xfrm>
            <a:off x="2843807" y="4221088"/>
            <a:ext cx="3931989" cy="2348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088"/>
            <a:ext cx="30861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514" y="535210"/>
            <a:ext cx="7729894" cy="1143000"/>
          </a:xfrm>
        </p:spPr>
        <p:txBody>
          <a:bodyPr/>
          <a:lstStyle/>
          <a:p>
            <a:pPr marL="446088" indent="-446088"/>
            <a:r>
              <a:rPr lang="es-ES" sz="2400" b="1" dirty="0">
                <a:solidFill>
                  <a:schemeClr val="accent1"/>
                </a:solidFill>
              </a:rPr>
              <a:t>3</a:t>
            </a:r>
            <a:r>
              <a:rPr lang="es-ES" sz="2400" b="1" dirty="0" smtClean="0">
                <a:solidFill>
                  <a:schemeClr val="accent1"/>
                </a:solidFill>
              </a:rPr>
              <a:t>. PROYECTOS: Construcción y explotación de un parque eólico en Uruguay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26789" y="1587177"/>
            <a:ext cx="6913563" cy="234587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s-ES" sz="16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Proyecto: Construcción y operación Parque eólico (50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W)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s-E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Inversión total: 98,5 millones USD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Beneficiario: R del Sur SA, SPV formada por ATYC S.L. (80%) e inversores uruguayos (20%)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Promotor: Alarde Sociedad de Emergía S.A. y ATYC S.L.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Sistema de adjudicación: Licitación restringida tras licitación pública internacional</a:t>
            </a:r>
          </a:p>
        </p:txBody>
      </p:sp>
      <p:sp>
        <p:nvSpPr>
          <p:cNvPr id="3" name="AutoShape 2" descr="Resultado de imagen de EOLICO URUGUAY ALARD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44062"/>
            <a:ext cx="3707903" cy="27809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56435"/>
            <a:ext cx="4170808" cy="27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45475" cy="648072"/>
          </a:xfrm>
        </p:spPr>
        <p:txBody>
          <a:bodyPr/>
          <a:lstStyle/>
          <a:p>
            <a:pPr marL="446088" indent="-446088"/>
            <a:r>
              <a:rPr lang="es-ES" sz="2400" b="1" dirty="0">
                <a:solidFill>
                  <a:schemeClr val="accent1"/>
                </a:solidFill>
              </a:rPr>
              <a:t>3</a:t>
            </a:r>
            <a:r>
              <a:rPr lang="es-ES" sz="2400" b="1" dirty="0" smtClean="0">
                <a:solidFill>
                  <a:schemeClr val="accent1"/>
                </a:solidFill>
              </a:rPr>
              <a:t>. PROYECTOS: Construcción y operación en régimen de concesión de un  gaseoducto en MÉXICO</a:t>
            </a:r>
            <a:endParaRPr lang="es-ES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2" y="1681599"/>
            <a:ext cx="5987006" cy="3331577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Beneficiario: Gasoducto de Morelos SAPI de Capital Variable (SPV formada por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Elecnor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S.A.,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Elecnor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México, S.A. de C.V. y Enagás)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FIEM por 50 M de $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Promotor: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Elecnor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S.A.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Sistema de adjudicación: Licitación pública internacional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Contratos: -Transporte de gas: con Comisión Federal de Electricidad (CFE), Interconexión: con PEMEX y propietarios centrales eléctricas, Construcción: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Elecnor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México, O&amp;M: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Elecnor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Enagás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4288948"/>
            <a:ext cx="4696122" cy="24833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68" y="1052736"/>
            <a:ext cx="2399530" cy="31993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4" y="4288948"/>
            <a:ext cx="3311124" cy="24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556791"/>
            <a:ext cx="8245475" cy="648073"/>
          </a:xfrm>
        </p:spPr>
        <p:txBody>
          <a:bodyPr/>
          <a:lstStyle/>
          <a:p>
            <a:r>
              <a:rPr lang="es-ES" sz="2400" b="1" dirty="0">
                <a:solidFill>
                  <a:schemeClr val="accent1"/>
                </a:solidFill>
              </a:rPr>
              <a:t>3</a:t>
            </a:r>
            <a:r>
              <a:rPr lang="es-ES" sz="2400" b="1" dirty="0" smtClean="0">
                <a:solidFill>
                  <a:schemeClr val="accent1"/>
                </a:solidFill>
              </a:rPr>
              <a:t>. PROYECTOS:  Planta de inyección de plásticos para la fabricación de perchas y componentes de automóvil en la INDIA</a:t>
            </a:r>
            <a:r>
              <a:rPr lang="es-ES" dirty="0" smtClean="0">
                <a:solidFill>
                  <a:srgbClr val="0070C0"/>
                </a:solidFill>
              </a:rPr>
              <a:t/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altLang="en-US" b="1" dirty="0" smtClean="0">
                <a:solidFill>
                  <a:srgbClr val="0070C0"/>
                </a:solidFill>
                <a:latin typeface="Arial" pitchFamily="34" charset="0"/>
              </a:rPr>
              <a:t/>
            </a:r>
            <a:br>
              <a:rPr lang="es-ES" altLang="en-US" b="1" dirty="0" smtClean="0">
                <a:solidFill>
                  <a:srgbClr val="0070C0"/>
                </a:solidFill>
                <a:latin typeface="Arial" pitchFamily="34" charset="0"/>
              </a:rPr>
            </a:br>
            <a:endParaRPr lang="es-ES" altLang="en-US" dirty="0" smtClean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35254"/>
            <a:ext cx="5688632" cy="228127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1916832"/>
            <a:ext cx="7992888" cy="2160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271463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Promotor: Plásticos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Erum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S.L. PYME alicantina líder en la fabricación de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perchas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endParaRPr lang="es-ES" sz="5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Clientes: proveedor mundial de INDITEX, H&amp;M, El Corte Inglés,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Decathlon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, Carrefour, Hugo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Boss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etc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endParaRPr lang="es-ES" sz="5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Proyecto: Unidad productiva en el sur de la India para abastecer a sus clientes de la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zona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endParaRPr lang="es-ES" sz="5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Importe de inversión: 1.282.125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€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endParaRPr lang="es-ES" sz="5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Importe de la financiación FIEM para maquinaria española: 1.025.700 € (80%)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15368" name="27 Grupo"/>
          <p:cNvGrpSpPr>
            <a:grpSpLocks/>
          </p:cNvGrpSpPr>
          <p:nvPr/>
        </p:nvGrpSpPr>
        <p:grpSpPr bwMode="auto">
          <a:xfrm>
            <a:off x="3224264" y="2300275"/>
            <a:ext cx="414336" cy="612475"/>
            <a:chOff x="4609035" y="2657193"/>
            <a:chExt cx="414290" cy="611333"/>
          </a:xfrm>
        </p:grpSpPr>
        <p:sp>
          <p:nvSpPr>
            <p:cNvPr id="15372" name="28 CuadroTexto"/>
            <p:cNvSpPr txBox="1">
              <a:spLocks noChangeArrowheads="1"/>
            </p:cNvSpPr>
            <p:nvPr/>
          </p:nvSpPr>
          <p:spPr bwMode="auto">
            <a:xfrm>
              <a:off x="4609035" y="2657193"/>
              <a:ext cx="355981" cy="61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NeueLT Std Lt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3pPr>
              <a:lvl4pPr>
                <a:defRPr b="1">
                  <a:solidFill>
                    <a:srgbClr val="D52B1E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4pPr>
              <a:lvl5pPr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es-ES" altLang="es-ES" sz="4000" b="1" dirty="0" smtClean="0">
                  <a:solidFill>
                    <a:schemeClr val="accent1"/>
                  </a:solidFill>
                  <a:latin typeface="+mj-lt"/>
                </a:rPr>
                <a:t>4</a:t>
              </a:r>
            </a:p>
          </p:txBody>
        </p:sp>
        <p:cxnSp>
          <p:nvCxnSpPr>
            <p:cNvPr id="30" name="29 Conector recto"/>
            <p:cNvCxnSpPr/>
            <p:nvPr/>
          </p:nvCxnSpPr>
          <p:spPr>
            <a:xfrm flipH="1">
              <a:off x="5023325" y="2696806"/>
              <a:ext cx="0" cy="448425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70" name="7 CuadroTexto"/>
          <p:cNvSpPr txBox="1">
            <a:spLocks noChangeArrowheads="1"/>
          </p:cNvSpPr>
          <p:nvPr/>
        </p:nvSpPr>
        <p:spPr bwMode="auto">
          <a:xfrm>
            <a:off x="3638600" y="2204864"/>
            <a:ext cx="485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es-ES" altLang="es-ES" sz="4000" b="1" dirty="0" smtClean="0">
                <a:solidFill>
                  <a:schemeClr val="accent1"/>
                </a:solidFill>
                <a:latin typeface="+mj-lt"/>
              </a:rPr>
              <a:t>Datos de Contacto</a:t>
            </a:r>
            <a:endParaRPr lang="es-ES" altLang="es-E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8998" y="802528"/>
            <a:ext cx="2431180" cy="550679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4" name="4 CuadroTexto"/>
          <p:cNvSpPr txBox="1">
            <a:spLocks noChangeArrowheads="1"/>
          </p:cNvSpPr>
          <p:nvPr/>
        </p:nvSpPr>
        <p:spPr bwMode="auto">
          <a:xfrm>
            <a:off x="594294" y="1412776"/>
            <a:ext cx="2160588" cy="61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s-ES" altLang="es-ES" sz="4800" dirty="0">
                <a:solidFill>
                  <a:schemeClr val="bg1"/>
                </a:solidFill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68157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701824"/>
            <a:ext cx="8229600" cy="1143000"/>
          </a:xfrm>
        </p:spPr>
        <p:txBody>
          <a:bodyPr/>
          <a:lstStyle/>
          <a:p>
            <a:r>
              <a:rPr lang="es-ES" sz="3600" dirty="0" smtClean="0">
                <a:solidFill>
                  <a:schemeClr val="accent1"/>
                </a:solidFill>
              </a:rPr>
              <a:t>Contacto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5" name="4 Marcador de contenido"/>
          <p:cNvSpPr txBox="1">
            <a:spLocks noGrp="1"/>
          </p:cNvSpPr>
          <p:nvPr>
            <p:ph idx="1"/>
          </p:nvPr>
        </p:nvSpPr>
        <p:spPr bwMode="auto">
          <a:xfrm>
            <a:off x="4283968" y="593851"/>
            <a:ext cx="4392488" cy="54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eaLnBrk="0" hangingPunct="0">
              <a:buNone/>
            </a:pPr>
            <a:r>
              <a:rPr lang="es-ES" alt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Ministerio </a:t>
            </a:r>
            <a:r>
              <a:rPr lang="es-ES" alt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de </a:t>
            </a:r>
            <a:r>
              <a:rPr lang="es-ES" alt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Economía, Industria </a:t>
            </a:r>
            <a:r>
              <a:rPr lang="es-ES" alt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 </a:t>
            </a:r>
            <a:r>
              <a:rPr lang="es-ES" alt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Competitividad</a:t>
            </a:r>
          </a:p>
          <a:p>
            <a:pPr marL="0" indent="0" eaLnBrk="0" hangingPunct="0">
              <a:buNone/>
            </a:pPr>
            <a:r>
              <a:rPr lang="es-ES" alt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Paseo </a:t>
            </a:r>
            <a:r>
              <a:rPr lang="es-ES" altLang="es-E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de la Castellana, 162</a:t>
            </a:r>
          </a:p>
          <a:p>
            <a:pPr marL="0" indent="0" eaLnBrk="0" hangingPunct="0">
              <a:buNone/>
            </a:pPr>
            <a:r>
              <a:rPr lang="es-ES" altLang="es-E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28046, Madrid, </a:t>
            </a:r>
            <a:r>
              <a:rPr lang="es-ES" alt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España</a:t>
            </a:r>
          </a:p>
          <a:p>
            <a:pPr marL="0" indent="0" eaLnBrk="0" hangingPunct="0">
              <a:buNone/>
            </a:pPr>
            <a:r>
              <a:rPr lang="es-ES" alt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  <a:hlinkClick r:id="rId3"/>
              </a:rPr>
              <a:t>www.comercio.gob.es</a:t>
            </a:r>
            <a:endParaRPr lang="es-ES" altLang="es-E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endParaRPr lang="es-ES" altLang="es-E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Países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Mediterráneos, África y Oriente Medio:</a:t>
            </a:r>
          </a:p>
          <a:p>
            <a:pPr marL="0" indent="0" eaLnBrk="0" hangingPunct="0">
              <a:buNone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  <a:hlinkClick r:id="rId4"/>
              </a:rPr>
              <a:t>sgmedafom.sscc@comercio.mineco.es</a:t>
            </a:r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endPara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Países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de Iberoamérica y América del Norte</a:t>
            </a:r>
          </a:p>
          <a:p>
            <a:pPr marL="0" indent="0" eaLnBrk="0" hangingPunct="0">
              <a:buNone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  <a:hlinkClick r:id="rId5"/>
              </a:rPr>
              <a:t>sgiberan.sscc@comercio.mineco.es</a:t>
            </a:r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Países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(no UE), Asia y Oceanía:</a:t>
            </a:r>
          </a:p>
          <a:p>
            <a:pPr marL="0" indent="0" eaLnBrk="0" hangingPunct="0">
              <a:buNone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  <a:hlinkClick r:id="rId6"/>
              </a:rPr>
              <a:t>sgeao.sscc@comercio.mineco.es</a:t>
            </a:r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Países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de la Unión Europea:</a:t>
            </a:r>
          </a:p>
          <a:p>
            <a:pPr marL="0" indent="0" eaLnBrk="0" hangingPunct="0">
              <a:buNone/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  <a:hlinkClick r:id="rId7"/>
              </a:rPr>
              <a:t>sgpolcone@comercio.mineco.es</a:t>
            </a:r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endParaRPr lang="es-ES" altLang="es-ES" sz="14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r>
              <a:rPr lang="es-ES" alt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Subdirección General de Fomento Financiero de la Internacionalización</a:t>
            </a:r>
            <a:endParaRPr lang="es-ES" altLang="es-ES" sz="14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r>
              <a:rPr lang="es-ES" alt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  <a:hlinkClick r:id="rId8"/>
              </a:rPr>
              <a:t>fiem@comercio.mineco.es</a:t>
            </a:r>
            <a:endParaRPr lang="es-ES" altLang="es-E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indent="0" eaLnBrk="0" hangingPunct="0">
              <a:buNone/>
            </a:pPr>
            <a:endParaRPr lang="es-ES" altLang="es-E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71437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20002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19431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9431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200025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5"/>
          <p:cNvSpPr>
            <a:spLocks noChangeAspect="1" noChangeArrowheads="1"/>
          </p:cNvSpPr>
          <p:nvPr/>
        </p:nvSpPr>
        <p:spPr bwMode="auto">
          <a:xfrm>
            <a:off x="3203575" y="-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AutoShape 6"/>
          <p:cNvSpPr>
            <a:spLocks noChangeAspect="1" noChangeArrowheads="1"/>
          </p:cNvSpPr>
          <p:nvPr/>
        </p:nvSpPr>
        <p:spPr bwMode="auto">
          <a:xfrm>
            <a:off x="9899650" y="-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8"/>
          <p:cNvSpPr>
            <a:spLocks noChangeAspect="1" noChangeArrowheads="1"/>
          </p:cNvSpPr>
          <p:nvPr/>
        </p:nvSpPr>
        <p:spPr bwMode="auto">
          <a:xfrm>
            <a:off x="10502900" y="-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5" y="2060848"/>
            <a:ext cx="3841463" cy="358014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3568" y="5797356"/>
            <a:ext cx="66967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Más información disponible en </a:t>
            </a:r>
            <a:r>
              <a:rPr lang="es-ES" sz="2800" b="1" dirty="0" smtClean="0">
                <a:latin typeface="Lato-Medium"/>
                <a:hlinkClick r:id="rId10"/>
              </a:rPr>
              <a:t>www.comercio.es/fiem</a:t>
            </a:r>
            <a:endParaRPr lang="es-ES" sz="2800" b="1" dirty="0" smtClean="0">
              <a:latin typeface="Lato-Medium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59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7220" y="1484784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b="1" dirty="0" smtClean="0">
                <a:solidFill>
                  <a:schemeClr val="accent1"/>
                </a:solidFill>
              </a:rPr>
              <a:t>GRACIAS POR SU ATENCIÓN</a:t>
            </a:r>
            <a:endParaRPr lang="es-ES" sz="4000" b="1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2060848"/>
            <a:ext cx="6510569" cy="46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" y="629816"/>
            <a:ext cx="8291264" cy="1143000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1"/>
                </a:solidFill>
              </a:rPr>
              <a:t>1. 	INSTRUMENTOS FINANCIEROS DE APOYO</a:t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sz="2400" dirty="0">
                <a:solidFill>
                  <a:schemeClr val="accent1"/>
                </a:solidFill>
              </a:rPr>
              <a:t>	</a:t>
            </a:r>
            <a:r>
              <a:rPr lang="en-GB" sz="2400" dirty="0" smtClean="0">
                <a:solidFill>
                  <a:schemeClr val="accent1"/>
                </a:solidFill>
              </a:rPr>
              <a:t>A LA INTERNACIONALIZACIÓN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8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74" y="2261898"/>
            <a:ext cx="2722024" cy="72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http://foro.ayudaaemprender.com/images/ICO_log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t="879" r="14098" b="24776"/>
          <a:stretch>
            <a:fillRect/>
          </a:stretch>
        </p:blipFill>
        <p:spPr bwMode="auto">
          <a:xfrm>
            <a:off x="4211959" y="3123523"/>
            <a:ext cx="1656185" cy="95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04055" y="2251317"/>
            <a:ext cx="2880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4000" dirty="0">
                <a:solidFill>
                  <a:schemeClr val="accent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rPr>
              <a:t>1</a:t>
            </a:r>
          </a:p>
          <a:p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64622" y="5201432"/>
            <a:ext cx="5760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4000" dirty="0" smtClean="0">
                <a:solidFill>
                  <a:schemeClr val="accent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rPr>
              <a:t>3</a:t>
            </a:r>
            <a:endParaRPr lang="es-ES" altLang="es-ES" sz="4000" dirty="0">
              <a:solidFill>
                <a:schemeClr val="accent1"/>
              </a:solidFill>
              <a:latin typeface="HelveticaNeueLT Std Lt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76063" y="3378782"/>
            <a:ext cx="2880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4000" dirty="0" smtClean="0">
                <a:solidFill>
                  <a:schemeClr val="accent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rPr>
              <a:t>2</a:t>
            </a:r>
            <a:endParaRPr lang="es-ES" altLang="es-ES" sz="4000" dirty="0">
              <a:solidFill>
                <a:schemeClr val="accent1"/>
              </a:solidFill>
              <a:latin typeface="HelveticaNeueLT Std Lt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713" y="2379765"/>
            <a:ext cx="29986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Capital y Cuasi capital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648278" y="2295158"/>
            <a:ext cx="263973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(FIEX/FONPYME)</a:t>
            </a:r>
            <a:r>
              <a:rPr lang="pt-BR" sz="2800" dirty="0"/>
              <a:t>	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056642" y="3513348"/>
            <a:ext cx="11390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Crédito</a:t>
            </a:r>
            <a:endParaRPr lang="es-ES" sz="25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68144" y="3493686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(CARI/FIEM)</a:t>
            </a:r>
            <a:endParaRPr lang="pt-BR" sz="2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56642" y="5324855"/>
            <a:ext cx="12118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Seguros</a:t>
            </a:r>
            <a:endParaRPr lang="es-ES" sz="25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t="24093" r="22996" b="28532"/>
          <a:stretch/>
        </p:blipFill>
        <p:spPr>
          <a:xfrm>
            <a:off x="4030744" y="3999783"/>
            <a:ext cx="1981416" cy="11384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2" b="31032"/>
          <a:stretch/>
        </p:blipFill>
        <p:spPr>
          <a:xfrm>
            <a:off x="4209620" y="5169268"/>
            <a:ext cx="2488979" cy="89816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698599" y="5334719"/>
            <a:ext cx="122413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(FRRI)</a:t>
            </a:r>
            <a:endParaRPr lang="pt-BR" sz="2500" dirty="0"/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7 CuadroTexto"/>
          <p:cNvSpPr txBox="1">
            <a:spLocks noChangeArrowheads="1"/>
          </p:cNvSpPr>
          <p:nvPr/>
        </p:nvSpPr>
        <p:spPr bwMode="auto">
          <a:xfrm>
            <a:off x="3709614" y="2583365"/>
            <a:ext cx="15104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es-ES" altLang="es-ES" sz="4400" b="1" dirty="0" smtClean="0">
                <a:solidFill>
                  <a:schemeClr val="accent1"/>
                </a:solidFill>
                <a:latin typeface="+mj-lt"/>
              </a:rPr>
              <a:t>FIEM:</a:t>
            </a:r>
            <a:endParaRPr lang="es-ES" altLang="es-ES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15364" name="9 Grupo"/>
          <p:cNvGrpSpPr>
            <a:grpSpLocks/>
          </p:cNvGrpSpPr>
          <p:nvPr/>
        </p:nvGrpSpPr>
        <p:grpSpPr bwMode="auto">
          <a:xfrm>
            <a:off x="3274023" y="2729415"/>
            <a:ext cx="424519" cy="600075"/>
            <a:chOff x="4617428" y="1101541"/>
            <a:chExt cx="424636" cy="600528"/>
          </a:xfrm>
        </p:grpSpPr>
        <p:sp>
          <p:nvSpPr>
            <p:cNvPr id="15378" name="10 CuadroTexto"/>
            <p:cNvSpPr txBox="1">
              <a:spLocks noChangeArrowheads="1"/>
            </p:cNvSpPr>
            <p:nvPr/>
          </p:nvSpPr>
          <p:spPr bwMode="auto">
            <a:xfrm>
              <a:off x="4617428" y="1101541"/>
              <a:ext cx="356655" cy="6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NeueLT Std Lt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3pPr>
              <a:lvl4pPr>
                <a:defRPr b="1">
                  <a:solidFill>
                    <a:srgbClr val="D52B1E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4pPr>
              <a:lvl5pPr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 b="1">
                  <a:solidFill>
                    <a:srgbClr val="454E53"/>
                  </a:solidFill>
                  <a:latin typeface="HelveticaNeueLT Std Lt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es-ES" altLang="es-ES" sz="4000" dirty="0">
                  <a:solidFill>
                    <a:schemeClr val="accent1"/>
                  </a:solidFill>
                  <a:latin typeface="+mj-lt"/>
                </a:rPr>
                <a:t>2</a:t>
              </a:r>
            </a:p>
          </p:txBody>
        </p:sp>
        <p:cxnSp>
          <p:nvCxnSpPr>
            <p:cNvPr id="12" name="11 Conector recto"/>
            <p:cNvCxnSpPr/>
            <p:nvPr/>
          </p:nvCxnSpPr>
          <p:spPr>
            <a:xfrm flipH="1">
              <a:off x="5042064" y="1134093"/>
              <a:ext cx="0" cy="449602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9" name="4 CuadroTexto"/>
          <p:cNvSpPr txBox="1">
            <a:spLocks noChangeArrowheads="1"/>
          </p:cNvSpPr>
          <p:nvPr/>
        </p:nvSpPr>
        <p:spPr bwMode="auto">
          <a:xfrm>
            <a:off x="539552" y="1337499"/>
            <a:ext cx="2160588" cy="61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s-ES" altLang="es-ES" sz="4800" dirty="0">
                <a:solidFill>
                  <a:schemeClr val="bg1"/>
                </a:solidFill>
              </a:rPr>
              <a:t>Índice</a:t>
            </a: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5220072" y="2649106"/>
            <a:ext cx="32403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es-ES" alt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CARACTERÍSTICAS BÁSICAS</a:t>
            </a:r>
          </a:p>
          <a:p>
            <a:r>
              <a:rPr lang="es-ES" alt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CONDICIONES FINANCIERAS</a:t>
            </a:r>
            <a:endParaRPr lang="es-ES" alt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3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8998" y="802528"/>
            <a:ext cx="2431180" cy="550679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4" name="4 CuadroTexto"/>
          <p:cNvSpPr txBox="1">
            <a:spLocks noChangeArrowheads="1"/>
          </p:cNvSpPr>
          <p:nvPr/>
        </p:nvSpPr>
        <p:spPr bwMode="auto">
          <a:xfrm>
            <a:off x="594294" y="1412776"/>
            <a:ext cx="2160588" cy="61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NeueLT Std Lt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D52B1E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defRPr b="1">
                <a:solidFill>
                  <a:srgbClr val="454E53"/>
                </a:solidFill>
                <a:latin typeface="HelveticaNeueLT Std Lt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s-ES" altLang="es-ES" sz="4800" dirty="0">
                <a:solidFill>
                  <a:schemeClr val="bg1"/>
                </a:solidFill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2426739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es-ES" b="0" dirty="0" smtClean="0">
                <a:solidFill>
                  <a:schemeClr val="accent1"/>
                </a:solidFill>
              </a:rPr>
              <a:t/>
            </a:r>
            <a:br>
              <a:rPr lang="es-ES" b="0" dirty="0" smtClean="0">
                <a:solidFill>
                  <a:schemeClr val="accent1"/>
                </a:solidFill>
              </a:rPr>
            </a:br>
            <a:r>
              <a:rPr lang="es-ES" sz="2400" b="0" dirty="0" smtClean="0">
                <a:solidFill>
                  <a:schemeClr val="accent1"/>
                </a:solidFill>
              </a:rPr>
              <a:t>2. FIEM |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cs typeface="Arial" pitchFamily="34" charset="0"/>
              </a:rPr>
              <a:t>Características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cs typeface="Arial" pitchFamily="34" charset="0"/>
              </a:rPr>
              <a:t>básicas</a:t>
            </a:r>
            <a:r>
              <a:rPr lang="es-ES" sz="2400" b="0" dirty="0" smtClean="0">
                <a:solidFill>
                  <a:schemeClr val="accent1"/>
                </a:solidFill>
              </a:rPr>
              <a:t/>
            </a:r>
            <a:br>
              <a:rPr lang="es-ES" sz="2400" b="0" dirty="0" smtClean="0">
                <a:solidFill>
                  <a:schemeClr val="accent1"/>
                </a:solidFill>
              </a:rPr>
            </a:br>
            <a:r>
              <a:rPr lang="es-ES" sz="2400" b="0" dirty="0" smtClean="0">
                <a:solidFill>
                  <a:schemeClr val="accent1"/>
                </a:solidFill>
              </a:rPr>
              <a:t/>
            </a:r>
            <a:br>
              <a:rPr lang="es-ES" sz="2400" b="0" dirty="0" smtClean="0">
                <a:solidFill>
                  <a:schemeClr val="accent1"/>
                </a:solidFill>
              </a:rPr>
            </a:br>
            <a:endParaRPr lang="es-ES" sz="2400" b="0" dirty="0"/>
          </a:p>
        </p:txBody>
      </p:sp>
      <p:pic>
        <p:nvPicPr>
          <p:cNvPr id="4098" name="Picture 2" descr="D:\users\p951\Downloads\shutterstock_3024794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114"/>
          <a:stretch/>
        </p:blipFill>
        <p:spPr bwMode="auto">
          <a:xfrm>
            <a:off x="6702306" y="1628800"/>
            <a:ext cx="242740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668773" y="1783357"/>
            <a:ext cx="5847443" cy="45259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Instrumento financiero de apoyo a la empresa española para promover:</a:t>
            </a:r>
          </a:p>
          <a:p>
            <a:pPr lvl="1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xportaciones </a:t>
            </a:r>
          </a:p>
          <a:p>
            <a:pPr lvl="1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nversiones directas en el exterior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altLang="es-ES" sz="1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Ori</a:t>
            </a:r>
            <a:r>
              <a:rPr lang="pt-BR" altLang="es-E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</a:t>
            </a: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altLang="es-ES" sz="1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altLang="es-ES" sz="1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FAD </a:t>
            </a: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(FIEM desde </a:t>
            </a:r>
            <a:r>
              <a:rPr lang="pt-BR" altLang="es-ES" sz="1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enero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2011), </a:t>
            </a:r>
            <a:r>
              <a:rPr lang="pt-BR" altLang="es-ES" sz="1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mejorado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ampliado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altLang="es-E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Sujeto</a:t>
            </a: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normativa  internacional (Consenso OCDE)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 </a:t>
            </a:r>
            <a:r>
              <a:rPr lang="pt-BR" altLang="es-E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operaciones</a:t>
            </a: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pt-BR" altLang="es-ES" sz="1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medio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largo </a:t>
            </a:r>
            <a:r>
              <a:rPr lang="pt-BR" altLang="es-E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plazo</a:t>
            </a:r>
            <a:endParaRPr lang="pt-BR" altLang="es-ES" sz="1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altLang="es-E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Aprobación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Comité FIEM. </a:t>
            </a:r>
            <a:r>
              <a:rPr lang="pt-BR" altLang="es-ES" sz="1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Consejo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Ministros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Agente </a:t>
            </a:r>
            <a:r>
              <a:rPr lang="pt-BR" altLang="es-E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Financiero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ICO </a:t>
            </a:r>
          </a:p>
          <a:p>
            <a:pPr marL="0" indent="0" algn="just">
              <a:buNone/>
            </a:pPr>
            <a:endParaRPr lang="es-ES" sz="2400" b="1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s-ES" sz="2400" b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s-ES" sz="2400" b="1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p951\Downloads\shutterstock_1269032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/>
          <a:stretch/>
        </p:blipFill>
        <p:spPr bwMode="auto">
          <a:xfrm>
            <a:off x="251520" y="576064"/>
            <a:ext cx="892899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07760" y="1556792"/>
            <a:ext cx="5688632" cy="4941168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ADJUDICATARIOS: Empresas </a:t>
            </a:r>
            <a:r>
              <a:rPr lang="pt-BR" altLang="es-E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españolas</a:t>
            </a: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pt-BR" altLang="es-E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interpretación</a:t>
            </a: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amplia)</a:t>
            </a:r>
          </a:p>
          <a:p>
            <a:pPr marL="342900" lvl="1" indent="-342900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BENEFICIARIOS: 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Entidades públicas o privadas </a:t>
            </a:r>
            <a:r>
              <a:rPr lang="pt-BR" altLang="es-ES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residentes</a:t>
            </a:r>
            <a:endParaRPr lang="pt-BR" altLang="es-E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GARANTÍAS: 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Soberana, </a:t>
            </a:r>
            <a:r>
              <a:rPr lang="pt-BR" altLang="es-ES" sz="1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subsoberana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privada, </a:t>
            </a:r>
            <a:r>
              <a:rPr lang="pt-BR" altLang="es-ES" sz="1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  <a:r>
              <a:rPr lang="pt-BR" altLang="es-ES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altLang="es-ES" sz="1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finance</a:t>
            </a:r>
            <a:r>
              <a:rPr lang="pt-BR" altLang="es-ES" sz="1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...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SECTORES EXCLUÍDOS: </a:t>
            </a:r>
            <a:r>
              <a:rPr lang="pt-BR" altLang="es-E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Salud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BR" altLang="es-ES" sz="1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educación</a:t>
            </a:r>
            <a:r>
              <a:rPr lang="pt-BR" alt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básica y </a:t>
            </a:r>
            <a:r>
              <a:rPr lang="pt-BR" alt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material de defensa, paramilitar y policial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PAÍSES ELEGIBLES: consultar caso por caso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MONEDA: </a:t>
            </a:r>
            <a:r>
              <a:rPr lang="pt-BR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Cualquiera</a:t>
            </a:r>
            <a:r>
              <a:rPr lang="pt-BR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admitida a </a:t>
            </a:r>
            <a:r>
              <a:rPr lang="pt-BR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cotización</a:t>
            </a:r>
            <a:r>
              <a:rPr lang="pt-BR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 </a:t>
            </a:r>
            <a:r>
              <a:rPr lang="pt-BR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pt-BR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BCE, </a:t>
            </a:r>
            <a:r>
              <a:rPr lang="pt-BR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aunque</a:t>
            </a:r>
            <a:r>
              <a:rPr lang="pt-BR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principalmente euro y dólar</a:t>
            </a:r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864096"/>
          </a:xfrm>
        </p:spPr>
        <p:txBody>
          <a:bodyPr/>
          <a:lstStyle/>
          <a:p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r>
              <a:rPr lang="es-ES" sz="2400" b="0" dirty="0">
                <a:solidFill>
                  <a:srgbClr val="4F81BD"/>
                </a:solidFill>
              </a:rPr>
              <a:t>2</a:t>
            </a:r>
            <a:r>
              <a:rPr lang="es-ES" sz="2400" b="0" dirty="0" smtClean="0">
                <a:solidFill>
                  <a:srgbClr val="4F81BD"/>
                </a:solidFill>
              </a:rPr>
              <a:t>. </a:t>
            </a:r>
            <a:r>
              <a:rPr lang="es-ES" sz="2400" b="0" dirty="0">
                <a:solidFill>
                  <a:srgbClr val="4F81BD"/>
                </a:solidFill>
              </a:rPr>
              <a:t>FIEM | </a:t>
            </a:r>
            <a:r>
              <a:rPr lang="es-ES" sz="240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  <a:cs typeface="Arial" pitchFamily="34" charset="0"/>
              </a:rPr>
              <a:t>Características básicas</a:t>
            </a:r>
            <a:r>
              <a:rPr lang="es-ES" sz="2400" b="0" dirty="0">
                <a:solidFill>
                  <a:srgbClr val="4F81BD"/>
                </a:solidFill>
              </a:rPr>
              <a:t/>
            </a:r>
            <a:br>
              <a:rPr lang="es-ES" sz="2400" b="0" dirty="0">
                <a:solidFill>
                  <a:srgbClr val="4F81BD"/>
                </a:solidFill>
              </a:rPr>
            </a:br>
            <a:r>
              <a:rPr lang="es-ES" sz="2400" b="0" dirty="0">
                <a:solidFill>
                  <a:srgbClr val="4F81BD"/>
                </a:solidFill>
              </a:rPr>
              <a:t/>
            </a:r>
            <a:br>
              <a:rPr lang="es-ES" sz="2400" b="0" dirty="0">
                <a:solidFill>
                  <a:srgbClr val="4F81BD"/>
                </a:solidFill>
              </a:rPr>
            </a:br>
            <a:endParaRPr lang="es-ES" b="0" u="sng" dirty="0"/>
          </a:p>
        </p:txBody>
      </p:sp>
    </p:spTree>
    <p:extLst>
      <p:ext uri="{BB962C8B-B14F-4D97-AF65-F5344CB8AC3E}">
        <p14:creationId xmlns:p14="http://schemas.microsoft.com/office/powerpoint/2010/main" val="6470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p951\Downloads\shutterstock_1269032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/>
          <a:stretch/>
        </p:blipFill>
        <p:spPr bwMode="auto">
          <a:xfrm>
            <a:off x="251520" y="576064"/>
            <a:ext cx="892899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5616624" cy="460851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s-E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América</a:t>
            </a:r>
            <a:r>
              <a:rPr lang="es-E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Argentina, Brasil, Canadá, Chile, Colombia, Estados Unidos, México, Perú, y Uruguay</a:t>
            </a:r>
            <a:r>
              <a:rPr lang="es-E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s-E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s-E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Asia </a:t>
            </a:r>
            <a:r>
              <a:rPr lang="es-ES" sz="3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Oceanía</a:t>
            </a:r>
            <a:r>
              <a:rPr lang="es-E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Bangladesh, China, Filipinas, India, Indonesia, Kazajistán, Myanmar, Pakistán, Uzbekistán y Vietnam.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s-E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África </a:t>
            </a:r>
            <a:r>
              <a:rPr lang="es-ES" sz="3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Subsahariana</a:t>
            </a:r>
            <a:r>
              <a:rPr lang="es-E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Sudáfrica y Kenia</a:t>
            </a:r>
            <a:r>
              <a:rPr lang="es-E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sz="3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s-E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Oriente </a:t>
            </a:r>
            <a:r>
              <a:rPr lang="es-ES" sz="3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Medio</a:t>
            </a:r>
            <a:r>
              <a:rPr lang="es-E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Los países del Consejo de Cooperación para los Estados Árabes del Golfo –Bahréin, Kuwait, Omán, Catar, Arabia Saudita y los Emiratos Árabes Unidos-, Israel e Irán</a:t>
            </a:r>
            <a:r>
              <a:rPr lang="es-E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sz="3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s-E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Mediterráneos</a:t>
            </a:r>
            <a:r>
              <a:rPr lang="es-E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Marruecos, Turquía y Egipto</a:t>
            </a:r>
            <a:r>
              <a:rPr lang="es-E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s-E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Países HIPC: </a:t>
            </a:r>
            <a:r>
              <a:rPr lang="es-E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Costa </a:t>
            </a:r>
            <a:r>
              <a:rPr lang="es-E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Marfil, Senegal, Ruanda, Uganda, Etiopía, </a:t>
            </a:r>
            <a:r>
              <a:rPr lang="es-E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Madagascar y Tanzania.</a:t>
            </a: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None/>
              <a:defRPr/>
            </a:pPr>
            <a:r>
              <a:rPr lang="es-E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39 PAÍSES PRIORITARIOS </a:t>
            </a:r>
            <a:r>
              <a:rPr lang="es-E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(listado meramente indicativo)</a:t>
            </a:r>
            <a:endParaRPr lang="es-ES" sz="3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2400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864096"/>
          </a:xfrm>
        </p:spPr>
        <p:txBody>
          <a:bodyPr/>
          <a:lstStyle/>
          <a:p>
            <a:r>
              <a:rPr lang="es-ES" b="0" dirty="0" smtClean="0">
                <a:solidFill>
                  <a:srgbClr val="4F81BD"/>
                </a:solidFill>
              </a:rPr>
              <a:t/>
            </a:r>
            <a:br>
              <a:rPr lang="es-ES" b="0" dirty="0" smtClean="0">
                <a:solidFill>
                  <a:srgbClr val="4F81BD"/>
                </a:solidFill>
              </a:rPr>
            </a:br>
            <a:r>
              <a:rPr lang="es-ES" sz="2400" b="0" dirty="0" smtClean="0">
                <a:solidFill>
                  <a:srgbClr val="4F81BD"/>
                </a:solidFill>
              </a:rPr>
              <a:t>2. FIEM | </a:t>
            </a:r>
            <a:r>
              <a:rPr lang="es-ES" sz="24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  <a:cs typeface="Arial" pitchFamily="34" charset="0"/>
              </a:rPr>
              <a:t>Países Prioritarios según</a:t>
            </a:r>
            <a:br>
              <a:rPr lang="es-ES" sz="24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s-ES" sz="24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  <a:cs typeface="Arial" pitchFamily="34" charset="0"/>
              </a:rPr>
              <a:t>Líneas Orientativas 2017</a:t>
            </a:r>
            <a:r>
              <a:rPr lang="es-ES" sz="2400" b="0" dirty="0" smtClean="0">
                <a:solidFill>
                  <a:srgbClr val="4F81BD"/>
                </a:solidFill>
              </a:rPr>
              <a:t/>
            </a:r>
            <a:br>
              <a:rPr lang="es-ES" sz="2400" b="0" dirty="0" smtClean="0">
                <a:solidFill>
                  <a:srgbClr val="4F81BD"/>
                </a:solidFill>
              </a:rPr>
            </a:br>
            <a:endParaRPr lang="es-ES" b="0" u="sng" dirty="0"/>
          </a:p>
        </p:txBody>
      </p:sp>
    </p:spTree>
    <p:extLst>
      <p:ext uri="{BB962C8B-B14F-4D97-AF65-F5344CB8AC3E}">
        <p14:creationId xmlns:p14="http://schemas.microsoft.com/office/powerpoint/2010/main" val="42217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Financiación </a:t>
            </a: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comercial </a:t>
            </a:r>
            <a:endParaRPr lang="es-ES" sz="1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Tipo de interés: CIRR + prima equivalente </a:t>
            </a: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CESCE</a:t>
            </a:r>
          </a:p>
          <a:p>
            <a:pPr marL="400050" lvl="1" indent="0">
              <a:buClr>
                <a:schemeClr val="accent1"/>
              </a:buClr>
              <a:buNone/>
            </a:pPr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Límites a financiación marcados por Consenso OCDE</a:t>
            </a:r>
          </a:p>
          <a:p>
            <a:pPr marL="400050" lvl="1" indent="0">
              <a:buClr>
                <a:schemeClr val="accent1"/>
              </a:buClr>
              <a:buNone/>
            </a:pPr>
            <a:endParaRPr lang="es-ES" sz="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Plazos 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máximos 8,5 años para países avanzados; 10 resto. Plazos superiores para determinados sectores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Tipos 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interés comercial CIRR fijados mensualmente por OCDE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Tipos 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CIRR válidos actualmente (15 </a:t>
            </a: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junio- 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 </a:t>
            </a:r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julio 2017):</a:t>
            </a: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						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76064"/>
          </a:xfrm>
        </p:spPr>
        <p:txBody>
          <a:bodyPr/>
          <a:lstStyle/>
          <a:p>
            <a:r>
              <a:rPr lang="es-ES" b="0" dirty="0" smtClean="0">
                <a:solidFill>
                  <a:schemeClr val="accent1"/>
                </a:solidFill>
              </a:rPr>
              <a:t/>
            </a:r>
            <a:br>
              <a:rPr lang="es-ES" b="0" dirty="0" smtClean="0">
                <a:solidFill>
                  <a:schemeClr val="accent1"/>
                </a:solidFill>
              </a:rPr>
            </a:br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r>
              <a:rPr lang="es-ES" sz="2400" b="0" dirty="0">
                <a:solidFill>
                  <a:srgbClr val="4F81BD"/>
                </a:solidFill>
              </a:rPr>
              <a:t>2</a:t>
            </a:r>
            <a:r>
              <a:rPr lang="es-ES" sz="2400" b="0" dirty="0" smtClean="0">
                <a:solidFill>
                  <a:srgbClr val="4F81BD"/>
                </a:solidFill>
              </a:rPr>
              <a:t>. </a:t>
            </a:r>
            <a:r>
              <a:rPr lang="es-ES" sz="2400" b="0" dirty="0">
                <a:solidFill>
                  <a:srgbClr val="4F81BD"/>
                </a:solidFill>
              </a:rPr>
              <a:t>FIEM </a:t>
            </a:r>
            <a:r>
              <a:rPr lang="es-ES" sz="2400" b="0" dirty="0" smtClean="0">
                <a:solidFill>
                  <a:srgbClr val="4F81BD"/>
                </a:solidFill>
              </a:rPr>
              <a:t>|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cs typeface="Arial" pitchFamily="34" charset="0"/>
              </a:rPr>
              <a:t>Condiciones financieras</a:t>
            </a:r>
            <a:r>
              <a:rPr lang="es-ES" sz="3200" b="0" dirty="0" smtClean="0">
                <a:solidFill>
                  <a:schemeClr val="accent1"/>
                </a:solidFill>
              </a:rPr>
              <a:t/>
            </a:r>
            <a:br>
              <a:rPr lang="es-ES" sz="3200" b="0" dirty="0" smtClean="0">
                <a:solidFill>
                  <a:schemeClr val="accent1"/>
                </a:solidFill>
              </a:rPr>
            </a:br>
            <a:r>
              <a:rPr lang="es-ES" b="0" dirty="0" smtClean="0">
                <a:solidFill>
                  <a:schemeClr val="accent1"/>
                </a:solidFill>
              </a:rPr>
              <a:t/>
            </a:r>
            <a:br>
              <a:rPr lang="es-ES" b="0" dirty="0" smtClean="0">
                <a:solidFill>
                  <a:schemeClr val="accent1"/>
                </a:solidFill>
              </a:rPr>
            </a:br>
            <a:endParaRPr lang="es-ES" b="0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77072"/>
            <a:ext cx="745282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p951\Downloads\shutterstock_389579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0"/>
            <a:ext cx="9289032" cy="63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423317"/>
            <a:ext cx="8928992" cy="5030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900" dirty="0" smtClean="0">
                <a:solidFill>
                  <a:srgbClr val="002060"/>
                </a:solidFill>
              </a:rPr>
              <a:t>        Financiación concesional </a:t>
            </a:r>
          </a:p>
          <a:p>
            <a:pPr marL="0" indent="0">
              <a:buNone/>
            </a:pPr>
            <a:endParaRPr lang="es-ES" sz="2000" dirty="0">
              <a:solidFill>
                <a:srgbClr val="002060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2060"/>
                </a:solidFill>
              </a:rPr>
              <a:t>Restringido a países de desarrollo medio y bajo de acuerdo a la clasificación del Banco </a:t>
            </a:r>
            <a:r>
              <a:rPr lang="es-ES" sz="2000" dirty="0" smtClean="0">
                <a:solidFill>
                  <a:srgbClr val="002060"/>
                </a:solidFill>
              </a:rPr>
              <a:t>Mundial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rgbClr val="002060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2060"/>
                </a:solidFill>
              </a:rPr>
              <a:t>Grado de </a:t>
            </a:r>
            <a:r>
              <a:rPr lang="es-ES" sz="2000" dirty="0" err="1">
                <a:solidFill>
                  <a:srgbClr val="002060"/>
                </a:solidFill>
              </a:rPr>
              <a:t>concesionalidad</a:t>
            </a:r>
            <a:r>
              <a:rPr lang="es-ES" sz="2000" dirty="0">
                <a:solidFill>
                  <a:srgbClr val="002060"/>
                </a:solidFill>
              </a:rPr>
              <a:t> mínimo: 35% </a:t>
            </a:r>
            <a:endParaRPr lang="es-ES" sz="2000" dirty="0" smtClean="0">
              <a:solidFill>
                <a:srgbClr val="002060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rgbClr val="002060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2060"/>
                </a:solidFill>
              </a:rPr>
              <a:t>Países Menos Adelantados (</a:t>
            </a:r>
            <a:r>
              <a:rPr lang="es-ES" sz="2000" dirty="0" err="1">
                <a:solidFill>
                  <a:srgbClr val="002060"/>
                </a:solidFill>
              </a:rPr>
              <a:t>PMAs</a:t>
            </a:r>
            <a:r>
              <a:rPr lang="es-ES" sz="2000" dirty="0">
                <a:solidFill>
                  <a:srgbClr val="002060"/>
                </a:solidFill>
              </a:rPr>
              <a:t>): 50% </a:t>
            </a:r>
            <a:r>
              <a:rPr lang="es-ES" sz="2000" dirty="0" smtClean="0">
                <a:solidFill>
                  <a:srgbClr val="002060"/>
                </a:solidFill>
              </a:rPr>
              <a:t>mínimo. Recomendación CAD OCDE de </a:t>
            </a:r>
            <a:r>
              <a:rPr lang="es-ES" sz="2000" dirty="0">
                <a:solidFill>
                  <a:srgbClr val="002060"/>
                </a:solidFill>
              </a:rPr>
              <a:t>desligar </a:t>
            </a:r>
            <a:r>
              <a:rPr lang="es-ES" sz="2000" dirty="0" smtClean="0">
                <a:solidFill>
                  <a:srgbClr val="002060"/>
                </a:solidFill>
              </a:rPr>
              <a:t>financiación, no obligatoria.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rgbClr val="002060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rgbClr val="002060"/>
                </a:solidFill>
              </a:rPr>
              <a:t>Países</a:t>
            </a:r>
            <a:r>
              <a:rPr lang="en-GB" sz="2000" dirty="0">
                <a:solidFill>
                  <a:srgbClr val="002060"/>
                </a:solidFill>
              </a:rPr>
              <a:t> HIPC: fi</a:t>
            </a:r>
            <a:r>
              <a:rPr lang="es-ES" sz="2000" dirty="0" err="1">
                <a:solidFill>
                  <a:srgbClr val="002060"/>
                </a:solidFill>
              </a:rPr>
              <a:t>nanciación</a:t>
            </a:r>
            <a:r>
              <a:rPr lang="es-ES" sz="2000" dirty="0">
                <a:solidFill>
                  <a:srgbClr val="002060"/>
                </a:solidFill>
              </a:rPr>
              <a:t> posible, aunque </a:t>
            </a:r>
            <a:r>
              <a:rPr lang="es-ES" sz="2000" dirty="0" smtClean="0">
                <a:solidFill>
                  <a:srgbClr val="002060"/>
                </a:solidFill>
              </a:rPr>
              <a:t>excepcional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s-ES" sz="15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864096"/>
          </a:xfrm>
        </p:spPr>
        <p:txBody>
          <a:bodyPr/>
          <a:lstStyle/>
          <a:p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r>
              <a:rPr lang="es-ES" sz="2400" b="0" dirty="0">
                <a:solidFill>
                  <a:schemeClr val="bg1"/>
                </a:solidFill>
              </a:rPr>
              <a:t>2</a:t>
            </a:r>
            <a:r>
              <a:rPr lang="es-ES" sz="2400" b="0" dirty="0" smtClean="0">
                <a:solidFill>
                  <a:schemeClr val="bg1"/>
                </a:solidFill>
              </a:rPr>
              <a:t>. </a:t>
            </a:r>
            <a:r>
              <a:rPr lang="es-ES" sz="2400" b="0" dirty="0">
                <a:solidFill>
                  <a:schemeClr val="bg1"/>
                </a:solidFill>
              </a:rPr>
              <a:t>FIEM | </a:t>
            </a:r>
            <a:r>
              <a:rPr lang="es-ES" sz="240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  <a:cs typeface="Arial" pitchFamily="34" charset="0"/>
              </a:rPr>
              <a:t>Condiciones financieras</a:t>
            </a:r>
            <a:r>
              <a:rPr lang="es-ES" sz="3200" b="0" dirty="0">
                <a:solidFill>
                  <a:srgbClr val="4F81BD"/>
                </a:solidFill>
              </a:rPr>
              <a:t/>
            </a:r>
            <a:br>
              <a:rPr lang="es-ES" sz="3200" b="0" dirty="0">
                <a:solidFill>
                  <a:srgbClr val="4F81BD"/>
                </a:solidFill>
              </a:rPr>
            </a:br>
            <a:r>
              <a:rPr lang="es-ES" b="0" dirty="0">
                <a:solidFill>
                  <a:srgbClr val="4F81BD"/>
                </a:solidFill>
              </a:rPr>
              <a:t/>
            </a:r>
            <a:br>
              <a:rPr lang="es-ES" b="0" dirty="0">
                <a:solidFill>
                  <a:srgbClr val="4F81BD"/>
                </a:solidFill>
              </a:rPr>
            </a:br>
            <a:endParaRPr lang="es-ES" b="0" u="sng" dirty="0"/>
          </a:p>
        </p:txBody>
      </p:sp>
    </p:spTree>
    <p:extLst>
      <p:ext uri="{BB962C8B-B14F-4D97-AF65-F5344CB8AC3E}">
        <p14:creationId xmlns:p14="http://schemas.microsoft.com/office/powerpoint/2010/main" val="29333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5958</TotalTime>
  <Words>1380</Words>
  <Application>Microsoft Office PowerPoint</Application>
  <PresentationFormat>Presentación en pantalla (4:3)</PresentationFormat>
  <Paragraphs>268</Paragraphs>
  <Slides>26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HelveticaNeueLT Std Lt</vt:lpstr>
      <vt:lpstr>Lato-Medium</vt:lpstr>
      <vt:lpstr>Symbol</vt:lpstr>
      <vt:lpstr>Times New Roman</vt:lpstr>
      <vt:lpstr>Wingdings</vt:lpstr>
      <vt:lpstr>Tema de Office</vt:lpstr>
      <vt:lpstr> Fondo para la Internacionalización  de la Empresa Española  FIEM  </vt:lpstr>
      <vt:lpstr>Presentación de PowerPoint</vt:lpstr>
      <vt:lpstr>1.  INSTRUMENTOS FINANCIEROS DE APOYO  A LA INTERNACIONALIZACIÓN</vt:lpstr>
      <vt:lpstr>Presentación de PowerPoint</vt:lpstr>
      <vt:lpstr> 2. FIEM | Características básicas  </vt:lpstr>
      <vt:lpstr> 2. FIEM | Características básicas  </vt:lpstr>
      <vt:lpstr> 2. FIEM | Países Prioritarios según Líneas Orientativas 2017 </vt:lpstr>
      <vt:lpstr>  2. FIEM | Condiciones financieras  </vt:lpstr>
      <vt:lpstr>  2. FIEM | Condiciones financieras  </vt:lpstr>
      <vt:lpstr>Presentación de PowerPoint</vt:lpstr>
      <vt:lpstr>Presentación de PowerPoint</vt:lpstr>
      <vt:lpstr>Presentación de PowerPoint</vt:lpstr>
      <vt:lpstr>Presentación de PowerPoint</vt:lpstr>
      <vt:lpstr>Balance 2011 – 2016 </vt:lpstr>
      <vt:lpstr>Presentación de PowerPoint</vt:lpstr>
      <vt:lpstr>3. PROYECTOS: Planta Petroquímica de Sadara en Arabia Saudí</vt:lpstr>
      <vt:lpstr>3. PROYECTOS: Simuladores de conducción para autoescuelas en Brasil</vt:lpstr>
      <vt:lpstr>3. PROYECTOS:  Cercikaya en Turquía</vt:lpstr>
      <vt:lpstr>3. PROYECTOS:  Inversión en Portugal</vt:lpstr>
      <vt:lpstr>3. PROYECTOS: Construcción y equipamiento de tres laboratorios    de control de calidad de productos pesqueros en Kenia</vt:lpstr>
      <vt:lpstr>3. PROYECTOS: Construcción y explotación de un parque eólico en Uruguay</vt:lpstr>
      <vt:lpstr>3. PROYECTOS: Construcción y operación en régimen de concesión de un  gaseoducto en MÉXICO</vt:lpstr>
      <vt:lpstr>3. PROYECTOS:  Planta de inyección de plásticos para la fabricación de perchas y componentes de automóvil en la INDIA  </vt:lpstr>
      <vt:lpstr>Presentación de PowerPoint</vt:lpstr>
      <vt:lpstr>Contacto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Rubio Vela, Jose</dc:creator>
  <cp:lastModifiedBy>Alfredo Bonet</cp:lastModifiedBy>
  <cp:revision>439</cp:revision>
  <cp:lastPrinted>2017-06-05T11:56:45Z</cp:lastPrinted>
  <dcterms:created xsi:type="dcterms:W3CDTF">2013-02-07T15:33:36Z</dcterms:created>
  <dcterms:modified xsi:type="dcterms:W3CDTF">2017-07-05T14:24:25Z</dcterms:modified>
</cp:coreProperties>
</file>